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Default Extension="mp4" ContentType="video/mp4"/>
  <Override PartName="/ppt/slides/slide41.xml" ContentType="application/vnd.openxmlformats-officedocument.presentationml.slide+xml"/>
  <Override PartName="/ppt/presentation.xml" ContentType="application/vnd.openxmlformats-officedocument.presentationml.presentation.main+xml"/>
  <Override PartName="/ppt/slides/slide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9.xml" ContentType="application/vnd.openxmlformats-officedocument.presentationml.slide+xml"/>
  <Override PartName="/ppt/slides/slide19.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22.xml" ContentType="application/vnd.openxmlformats-officedocument.presentationml.slide+xml"/>
  <Override PartName="/ppt/slides/slide36.xml" ContentType="application/vnd.openxmlformats-officedocument.presentationml.slide+xml"/>
  <Override PartName="/ppt/slides/slide21.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37.xml" ContentType="application/vnd.openxmlformats-officedocument.presentationml.slide+xml"/>
  <Override PartName="/ppt/slides/slide35.xml" ContentType="application/vnd.openxmlformats-officedocument.presentationml.slide+xml"/>
  <Override PartName="/ppt/slides/slide28.xml" ContentType="application/vnd.openxmlformats-officedocument.presentationml.slide+xml"/>
  <Override PartName="/ppt/slides/slide38.xml" ContentType="application/vnd.openxmlformats-officedocument.presentationml.slide+xml"/>
  <Override PartName="/ppt/slides/slide24.xml" ContentType="application/vnd.openxmlformats-officedocument.presentationml.slide+xml"/>
  <Override PartName="/ppt/slides/slide40.xml" ContentType="application/vnd.openxmlformats-officedocument.presentationml.slide+xml"/>
  <Override PartName="/ppt/slides/slide23.xml" ContentType="application/vnd.openxmlformats-officedocument.presentationml.slide+xml"/>
  <Override PartName="/ppt/slides/slide25.xml" ContentType="application/vnd.openxmlformats-officedocument.presentationml.slide+xml"/>
  <Override PartName="/ppt/slides/slide27.xml" ContentType="application/vnd.openxmlformats-officedocument.presentationml.slide+xml"/>
  <Override PartName="/ppt/slides/slide39.xml" ContentType="application/vnd.openxmlformats-officedocument.presentationml.slide+xml"/>
  <Override PartName="/ppt/slides/slide26.xml" ContentType="application/vnd.openxmlformats-officedocument.presentationml.slide+xml"/>
  <Override PartName="/ppt/slideMasters/slideMaster2.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8.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29.xml" ContentType="application/vnd.openxmlformats-officedocument.presentationml.slideLayout+xml"/>
  <Override PartName="/ppt/slideLayouts/slideLayout35.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0.xml" ContentType="application/vnd.openxmlformats-officedocument.presentationml.slideLayout+xml"/>
  <Override PartName="/ppt/notesSlides/notesSlide1.xml" ContentType="application/vnd.openxmlformats-officedocument.presentationml.notesSlid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theme/theme1.xml" ContentType="application/vnd.openxmlformats-officedocument.them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theme/theme2.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3.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32" r:id="rId1"/>
    <p:sldMasterId id="2147484216" r:id="rId2"/>
    <p:sldMasterId id="2147484242" r:id="rId3"/>
    <p:sldMasterId id="2147484259" r:id="rId4"/>
  </p:sldMasterIdLst>
  <p:notesMasterIdLst>
    <p:notesMasterId r:id="rId46"/>
  </p:notesMasterIdLst>
  <p:handoutMasterIdLst>
    <p:handoutMasterId r:id="rId47"/>
  </p:handoutMasterIdLst>
  <p:sldIdLst>
    <p:sldId id="305" r:id="rId5"/>
    <p:sldId id="259" r:id="rId6"/>
    <p:sldId id="261" r:id="rId7"/>
    <p:sldId id="275" r:id="rId8"/>
    <p:sldId id="269" r:id="rId9"/>
    <p:sldId id="263" r:id="rId10"/>
    <p:sldId id="304" r:id="rId11"/>
    <p:sldId id="307" r:id="rId12"/>
    <p:sldId id="306" r:id="rId13"/>
    <p:sldId id="312" r:id="rId14"/>
    <p:sldId id="310" r:id="rId15"/>
    <p:sldId id="311" r:id="rId16"/>
    <p:sldId id="313" r:id="rId17"/>
    <p:sldId id="314" r:id="rId18"/>
    <p:sldId id="308" r:id="rId19"/>
    <p:sldId id="316" r:id="rId20"/>
    <p:sldId id="315" r:id="rId21"/>
    <p:sldId id="319" r:id="rId22"/>
    <p:sldId id="320" r:id="rId23"/>
    <p:sldId id="328" r:id="rId24"/>
    <p:sldId id="329" r:id="rId25"/>
    <p:sldId id="321" r:id="rId26"/>
    <p:sldId id="322" r:id="rId27"/>
    <p:sldId id="324" r:id="rId28"/>
    <p:sldId id="325" r:id="rId29"/>
    <p:sldId id="326" r:id="rId30"/>
    <p:sldId id="323" r:id="rId31"/>
    <p:sldId id="327" r:id="rId32"/>
    <p:sldId id="309" r:id="rId33"/>
    <p:sldId id="318" r:id="rId34"/>
    <p:sldId id="330" r:id="rId35"/>
    <p:sldId id="331" r:id="rId36"/>
    <p:sldId id="332" r:id="rId37"/>
    <p:sldId id="277" r:id="rId38"/>
    <p:sldId id="287" r:id="rId39"/>
    <p:sldId id="289" r:id="rId40"/>
    <p:sldId id="334" r:id="rId41"/>
    <p:sldId id="335" r:id="rId42"/>
    <p:sldId id="333" r:id="rId43"/>
    <p:sldId id="256" r:id="rId44"/>
    <p:sldId id="258"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1100"/>
    <a:srgbClr val="382248"/>
    <a:srgbClr val="FFB6F2"/>
    <a:srgbClr val="683F84"/>
    <a:srgbClr val="4C223F"/>
    <a:srgbClr val="C877FF"/>
    <a:srgbClr val="82202A"/>
    <a:srgbClr val="A14986"/>
    <a:srgbClr val="47998B"/>
    <a:srgbClr val="C1FF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4" autoAdjust="0"/>
    <p:restoredTop sz="79404"/>
  </p:normalViewPr>
  <p:slideViewPr>
    <p:cSldViewPr snapToGrid="0" snapToObjects="1">
      <p:cViewPr varScale="1">
        <p:scale>
          <a:sx n="101" d="100"/>
          <a:sy n="101" d="100"/>
        </p:scale>
        <p:origin x="1560" y="184"/>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7" d="100"/>
          <a:sy n="77" d="100"/>
        </p:scale>
        <p:origin x="2592"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ustomXml" Target="../customXml/item2.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ustomXml" Target="../customXml/item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8E4B7C-96ED-E449-9693-B655C4671FD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28D809C4-E54C-A54E-B9F4-56C375E0D8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53AD932-3578-6E4B-810C-4CF7533A983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A9B4CA-DA29-0849-8519-4B81F4CE08AD}" type="slidenum">
              <a:rPr lang="en-US" smtClean="0"/>
              <a:t>‹#›</a:t>
            </a:fld>
            <a:endParaRPr lang="en-US"/>
          </a:p>
        </p:txBody>
      </p:sp>
      <p:sp>
        <p:nvSpPr>
          <p:cNvPr id="6" name="Date Placeholder 5">
            <a:extLst>
              <a:ext uri="{FF2B5EF4-FFF2-40B4-BE49-F238E27FC236}">
                <a16:creationId xmlns:a16="http://schemas.microsoft.com/office/drawing/2014/main" id="{27115A18-6E6E-F748-9363-1DB667F2522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89F1C8-9A67-204B-8DB6-6C2E5B2C92D6}" type="datetimeFigureOut">
              <a:rPr lang="en-US" smtClean="0"/>
              <a:t>6/25/19</a:t>
            </a:fld>
            <a:endParaRPr lang="en-US"/>
          </a:p>
        </p:txBody>
      </p:sp>
    </p:spTree>
    <p:extLst>
      <p:ext uri="{BB962C8B-B14F-4D97-AF65-F5344CB8AC3E}">
        <p14:creationId xmlns:p14="http://schemas.microsoft.com/office/powerpoint/2010/main" val="1631531348"/>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2.jpg>
</file>

<file path=ppt/media/image3.jpg>
</file>

<file path=ppt/media/image4.jpg>
</file>

<file path=ppt/media/image5.jpg>
</file>

<file path=ppt/media/image6.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6C9F41-19B6-6C4C-AE85-09E040E78A9B}" type="datetimeFigureOut">
              <a:rPr lang="en-US" smtClean="0"/>
              <a:t>6/25/19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1F932E-99BA-9141-8A22-2B2534336B1C}" type="slidenum">
              <a:rPr lang="en-US" smtClean="0"/>
              <a:t>‹#›</a:t>
            </a:fld>
            <a:endParaRPr lang="en-US"/>
          </a:p>
        </p:txBody>
      </p:sp>
    </p:spTree>
    <p:extLst>
      <p:ext uri="{BB962C8B-B14F-4D97-AF65-F5344CB8AC3E}">
        <p14:creationId xmlns:p14="http://schemas.microsoft.com/office/powerpoint/2010/main" val="8645860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b="0" dirty="0"/>
              <a:t>The basic unit of the nervous system is a nerve cell, or neuron. </a:t>
            </a:r>
          </a:p>
          <a:p>
            <a:endParaRPr lang="en-US" dirty="0"/>
          </a:p>
        </p:txBody>
      </p:sp>
      <p:sp>
        <p:nvSpPr>
          <p:cNvPr id="4" name="Slide Number Placeholder 3"/>
          <p:cNvSpPr>
            <a:spLocks noGrp="1"/>
          </p:cNvSpPr>
          <p:nvPr>
            <p:ph type="sldNum" sz="quarter" idx="5"/>
          </p:nvPr>
        </p:nvSpPr>
        <p:spPr/>
        <p:txBody>
          <a:bodyPr/>
          <a:lstStyle/>
          <a:p>
            <a:fld id="{3A1F932E-99BA-9141-8A22-2B2534336B1C}" type="slidenum">
              <a:rPr lang="en-US" smtClean="0"/>
              <a:t>9</a:t>
            </a:fld>
            <a:endParaRPr lang="en-US"/>
          </a:p>
        </p:txBody>
      </p:sp>
    </p:spTree>
    <p:extLst>
      <p:ext uri="{BB962C8B-B14F-4D97-AF65-F5344CB8AC3E}">
        <p14:creationId xmlns:p14="http://schemas.microsoft.com/office/powerpoint/2010/main" val="7511925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4.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4.xml"/><Relationship Id="rId4" Type="http://schemas.openxmlformats.org/officeDocument/2006/relationships/image" Target="../media/image4.jp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4.xml"/><Relationship Id="rId4" Type="http://schemas.openxmlformats.org/officeDocument/2006/relationships/image" Target="../media/image4.jp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R) Daily Edit">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1572219" cy="515262"/>
          </a:xfrm>
          <a:prstGeom prst="rect">
            <a:avLst/>
          </a:prstGeom>
          <a:solidFill>
            <a:srgbClr val="4C223F"/>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Daily Edit</a:t>
            </a:r>
          </a:p>
        </p:txBody>
      </p:sp>
      <p:sp>
        <p:nvSpPr>
          <p:cNvPr id="6" name="TextBox 5">
            <a:extLst>
              <a:ext uri="{FF2B5EF4-FFF2-40B4-BE49-F238E27FC236}">
                <a16:creationId xmlns:a16="http://schemas.microsoft.com/office/drawing/2014/main" id="{8BA40631-C083-AD47-B428-316584A39680}"/>
              </a:ext>
            </a:extLst>
          </p:cNvPr>
          <p:cNvSpPr txBox="1"/>
          <p:nvPr userDrawn="1"/>
        </p:nvSpPr>
        <p:spPr>
          <a:xfrm>
            <a:off x="1867437" y="224237"/>
            <a:ext cx="10004958" cy="499682"/>
          </a:xfrm>
          <a:prstGeom prst="rect">
            <a:avLst/>
          </a:prstGeom>
          <a:solidFill>
            <a:srgbClr val="FFB6F2"/>
          </a:solidFill>
          <a:ln>
            <a:noFill/>
          </a:ln>
        </p:spPr>
        <p:txBody>
          <a:bodyPr wrap="square" rtlCol="0" anchor="ctr">
            <a:normAutofit/>
          </a:bodyPr>
          <a:lstStyle/>
          <a:p>
            <a:r>
              <a:rPr lang="en-US" sz="2400" b="1" i="0" dirty="0">
                <a:solidFill>
                  <a:srgbClr val="4C223F"/>
                </a:solidFill>
                <a:latin typeface="Century Gothic" panose="020B0502020202020204" pitchFamily="34" charset="0"/>
                <a:cs typeface="Futura Medium" panose="020B0602020204020303" pitchFamily="34" charset="-79"/>
              </a:rPr>
              <a:t>Sit down and begin this task immediately.</a:t>
            </a:r>
          </a:p>
        </p:txBody>
      </p:sp>
      <p:sp>
        <p:nvSpPr>
          <p:cNvPr id="7" name="Text Placeholder 6">
            <a:extLst>
              <a:ext uri="{FF2B5EF4-FFF2-40B4-BE49-F238E27FC236}">
                <a16:creationId xmlns:a16="http://schemas.microsoft.com/office/drawing/2014/main" id="{BF35187B-F1B6-6642-9304-A94B5E4C924F}"/>
              </a:ext>
            </a:extLst>
          </p:cNvPr>
          <p:cNvSpPr>
            <a:spLocks noGrp="1"/>
          </p:cNvSpPr>
          <p:nvPr>
            <p:ph type="body" sz="quarter" idx="10" hasCustomPrompt="1"/>
          </p:nvPr>
        </p:nvSpPr>
        <p:spPr>
          <a:xfrm>
            <a:off x="399245" y="780837"/>
            <a:ext cx="11359166" cy="111235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Explain what students need to do.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
        <p:nvSpPr>
          <p:cNvPr id="10" name="Text Placeholder 6">
            <a:extLst>
              <a:ext uri="{FF2B5EF4-FFF2-40B4-BE49-F238E27FC236}">
                <a16:creationId xmlns:a16="http://schemas.microsoft.com/office/drawing/2014/main" id="{93AE7A03-206B-7848-A477-7A841FF720DA}"/>
              </a:ext>
            </a:extLst>
          </p:cNvPr>
          <p:cNvSpPr>
            <a:spLocks noGrp="1"/>
          </p:cNvSpPr>
          <p:nvPr>
            <p:ph type="body" sz="quarter" idx="11" hasCustomPrompt="1"/>
          </p:nvPr>
        </p:nvSpPr>
        <p:spPr>
          <a:xfrm>
            <a:off x="399245" y="2066578"/>
            <a:ext cx="11359166" cy="438573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Enter in your task</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671043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R)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19714"/>
            <a:ext cx="1533525" cy="352426"/>
          </a:xfrm>
          <a:prstGeom prst="rect">
            <a:avLst/>
          </a:prstGeom>
          <a:solidFill>
            <a:srgbClr val="4C223F"/>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Recall</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4190"/>
            <a:ext cx="8954305" cy="1900238"/>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Practicing the steps they already know together. This should be guided practice.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1294523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R) Apply">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19714"/>
            <a:ext cx="1533525" cy="352426"/>
          </a:xfrm>
          <a:prstGeom prst="rect">
            <a:avLst/>
          </a:prstGeom>
          <a:solidFill>
            <a:srgbClr val="4C223F"/>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Apply</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5599"/>
            <a:ext cx="8954305" cy="1985962"/>
          </a:xfrm>
          <a:prstGeom prst="rect">
            <a:avLst/>
          </a:prstGeo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Quickly check that all students can still complete the previous steps learnt.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30282384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R)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17794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I) Learning Goal Setup">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11383"/>
            <a:ext cx="2364855" cy="538446"/>
          </a:xfrm>
          <a:prstGeom prst="rect">
            <a:avLst/>
          </a:prstGeom>
          <a:solidFill>
            <a:srgbClr val="23566C"/>
          </a:solidFill>
        </p:spPr>
        <p:txBody>
          <a:bodyPr wrap="square" rtlCol="0" anchor="ctr">
            <a:noAutofit/>
          </a:bodyPr>
          <a:lstStyle/>
          <a:p>
            <a:r>
              <a:rPr lang="en-US" sz="2400" b="1" i="0" dirty="0">
                <a:solidFill>
                  <a:srgbClr val="B3FFFF"/>
                </a:solidFill>
                <a:latin typeface="Century Gothic" panose="020B0502020202020204" pitchFamily="34" charset="0"/>
                <a:cs typeface="Futura Medium" panose="020B0602020204020303" pitchFamily="34" charset="-79"/>
              </a:rPr>
              <a:t>Learning Goal</a:t>
            </a:r>
          </a:p>
        </p:txBody>
      </p:sp>
      <p:sp>
        <p:nvSpPr>
          <p:cNvPr id="9" name="TextBox 8">
            <a:extLst>
              <a:ext uri="{FF2B5EF4-FFF2-40B4-BE49-F238E27FC236}">
                <a16:creationId xmlns:a16="http://schemas.microsoft.com/office/drawing/2014/main" id="{DF9C2B4A-0943-CC42-BE38-4F715F7CAA2B}"/>
              </a:ext>
            </a:extLst>
          </p:cNvPr>
          <p:cNvSpPr txBox="1"/>
          <p:nvPr userDrawn="1"/>
        </p:nvSpPr>
        <p:spPr>
          <a:xfrm>
            <a:off x="517951" y="4565193"/>
            <a:ext cx="2734700" cy="1947917"/>
          </a:xfrm>
          <a:prstGeom prst="rect">
            <a:avLst/>
          </a:prstGeom>
          <a:noFill/>
        </p:spPr>
        <p:txBody>
          <a:bodyPr wrap="square" tIns="180000" rtlCol="0" anchor="t">
            <a:normAutofit/>
          </a:bodyPr>
          <a:lstStyle/>
          <a:p>
            <a:r>
              <a:rPr lang="en-US" sz="3600" b="1" i="0" dirty="0">
                <a:solidFill>
                  <a:srgbClr val="23566C"/>
                </a:solidFill>
                <a:latin typeface="Calibri" panose="020F0502020204030204" pitchFamily="34" charset="0"/>
                <a:cs typeface="Calibri" panose="020F0502020204030204" pitchFamily="34" charset="0"/>
              </a:rPr>
              <a:t>Think </a:t>
            </a:r>
          </a:p>
          <a:p>
            <a:r>
              <a:rPr lang="en-US" sz="3600" b="1" i="0" dirty="0">
                <a:solidFill>
                  <a:srgbClr val="23566C"/>
                </a:solidFill>
                <a:latin typeface="Calibri" panose="020F0502020204030204" pitchFamily="34" charset="0"/>
                <a:cs typeface="Calibri" panose="020F0502020204030204" pitchFamily="34" charset="0"/>
              </a:rPr>
              <a:t>Pair</a:t>
            </a:r>
          </a:p>
          <a:p>
            <a:r>
              <a:rPr lang="en-US" sz="3600" b="1" i="0" dirty="0">
                <a:solidFill>
                  <a:srgbClr val="23566C"/>
                </a:solidFill>
                <a:latin typeface="Calibri" panose="020F0502020204030204" pitchFamily="34" charset="0"/>
                <a:cs typeface="Calibri" panose="020F0502020204030204" pitchFamily="34" charset="0"/>
              </a:rPr>
              <a:t>Share</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3B8CC1"/>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252651" y="475428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4149379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EI)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23566C"/>
          </a:solidFill>
          <a:ln>
            <a:noFill/>
          </a:ln>
        </p:spPr>
        <p:txBody>
          <a:bodyPr wrap="square" rtlCol="0" anchor="ctr">
            <a:noAutofit/>
          </a:bodyPr>
          <a:lstStyle/>
          <a:p>
            <a:r>
              <a:rPr lang="en-US" sz="2400" b="1" i="0" dirty="0">
                <a:solidFill>
                  <a:srgbClr val="B3FFFF"/>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B3FFFF"/>
          </a:solidFill>
          <a:ln>
            <a:noFill/>
          </a:ln>
        </p:spPr>
        <p:txBody>
          <a:bodyPr wrap="square" rtlCol="0" anchor="ctr">
            <a:normAutofit/>
          </a:bodyPr>
          <a:lstStyle/>
          <a:p>
            <a:r>
              <a:rPr lang="en-US" sz="2400" b="1" i="0" dirty="0">
                <a:solidFill>
                  <a:srgbClr val="23566C"/>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23566C"/>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38778411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I)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16018" cy="515262"/>
          </a:xfrm>
          <a:prstGeom prst="rect">
            <a:avLst/>
          </a:prstGeom>
          <a:solidFill>
            <a:srgbClr val="23566C"/>
          </a:solidFill>
          <a:ln>
            <a:noFill/>
          </a:ln>
        </p:spPr>
        <p:txBody>
          <a:bodyPr wrap="square" rtlCol="0" anchor="ctr">
            <a:noAutofit/>
          </a:bodyPr>
          <a:lstStyle/>
          <a:p>
            <a:r>
              <a:rPr lang="en-US" sz="2400" b="1" i="0" dirty="0">
                <a:solidFill>
                  <a:srgbClr val="B3FFFF"/>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23566C"/>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23566C"/>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B3FFFF"/>
          </a:solidFill>
          <a:ln>
            <a:noFill/>
          </a:ln>
        </p:spPr>
        <p:txBody>
          <a:bodyPr wrap="square" rtlCol="0" anchor="ctr">
            <a:normAutofit/>
          </a:bodyPr>
          <a:lstStyle/>
          <a:p>
            <a:r>
              <a:rPr lang="en-US" sz="2400" b="1" i="0" dirty="0">
                <a:solidFill>
                  <a:srgbClr val="23566C"/>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3737340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I)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71437" cy="515262"/>
          </a:xfrm>
          <a:prstGeom prst="rect">
            <a:avLst/>
          </a:prstGeom>
          <a:solidFill>
            <a:srgbClr val="23566C"/>
          </a:solidFill>
          <a:ln>
            <a:noFill/>
          </a:ln>
        </p:spPr>
        <p:txBody>
          <a:bodyPr wrap="square" rtlCol="0" anchor="ctr">
            <a:noAutofit/>
          </a:bodyPr>
          <a:lstStyle/>
          <a:p>
            <a:r>
              <a:rPr lang="en-US" sz="2400" b="1" i="0" dirty="0">
                <a:solidFill>
                  <a:srgbClr val="B3FFFF"/>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B3FFFF"/>
          </a:solidFill>
          <a:ln>
            <a:noFill/>
          </a:ln>
        </p:spPr>
        <p:txBody>
          <a:bodyPr wrap="square" rtlCol="0" anchor="ctr">
            <a:normAutofit/>
          </a:bodyPr>
          <a:lstStyle/>
          <a:p>
            <a:r>
              <a:rPr lang="en-US" sz="2400" b="1" i="0" dirty="0">
                <a:solidFill>
                  <a:srgbClr val="23566C"/>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3B8CC1"/>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23566C"/>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6199945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I)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43" name="TextBox 42">
            <a:extLst>
              <a:ext uri="{FF2B5EF4-FFF2-40B4-BE49-F238E27FC236}">
                <a16:creationId xmlns:a16="http://schemas.microsoft.com/office/drawing/2014/main" id="{5CFC19F9-C449-6E4C-AC32-E587C71AC835}"/>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dirty="0"/>
              <a:t>Link previous learning, or a universal experience, to the topic being studied taught.  For example, key concepts already learnt in this unit, or something we all do in our lives that will connect to the learning.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a:p>
            <a:pPr lvl="0"/>
            <a:endParaRPr lang="en-US" dirty="0"/>
          </a:p>
        </p:txBody>
      </p:sp>
    </p:spTree>
    <p:extLst>
      <p:ext uri="{BB962C8B-B14F-4D97-AF65-F5344CB8AC3E}">
        <p14:creationId xmlns:p14="http://schemas.microsoft.com/office/powerpoint/2010/main" val="40409467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EI) Content Development">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93932381-72B7-B349-BBA8-6AFEB84E18A9}"/>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F989A473-568F-E948-8378-638693483165}"/>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Content Development</a:t>
            </a:r>
          </a:p>
        </p:txBody>
      </p:sp>
      <p:sp>
        <p:nvSpPr>
          <p:cNvPr id="3" name="Text Placeholder 2">
            <a:extLst>
              <a:ext uri="{FF2B5EF4-FFF2-40B4-BE49-F238E27FC236}">
                <a16:creationId xmlns:a16="http://schemas.microsoft.com/office/drawing/2014/main" id="{67489761-345C-4546-B69F-7F767EEB19E6}"/>
              </a:ext>
            </a:extLst>
          </p:cNvPr>
          <p:cNvSpPr>
            <a:spLocks noGrp="1"/>
          </p:cNvSpPr>
          <p:nvPr>
            <p:ph type="body" sz="quarter" idx="15" hasCustomPrompt="1"/>
          </p:nvPr>
        </p:nvSpPr>
        <p:spPr>
          <a:xfrm>
            <a:off x="397668" y="965946"/>
            <a:ext cx="9077325" cy="1885950"/>
          </a:xfrm>
          <a:prstGeom prst="rect">
            <a:avLst/>
          </a:prstGeom>
        </p:spPr>
        <p:txBody>
          <a:bodyPr/>
          <a:lstStyle>
            <a:lvl1pPr marL="0" indent="0">
              <a:buNone/>
              <a:defRPr sz="2800" b="1" i="0">
                <a:latin typeface="Century Gothic" panose="020B0502020202020204" pitchFamily="34" charset="0"/>
              </a:defRPr>
            </a:lvl1pPr>
          </a:lstStyle>
          <a:p>
            <a:pPr lvl="0"/>
            <a:r>
              <a:rPr lang="en-US" dirty="0"/>
              <a:t>The teacher explains the concepts and steps that lead to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16698762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I) Skill Development with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id="{AA64D5DD-9491-7244-8D83-7F535F058A54}"/>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9" name="TextBox 8">
            <a:extLst>
              <a:ext uri="{FF2B5EF4-FFF2-40B4-BE49-F238E27FC236}">
                <a16:creationId xmlns:a16="http://schemas.microsoft.com/office/drawing/2014/main" id="{FEC8520F-CB36-4A45-A44F-F23C38DF4554}"/>
              </a:ext>
            </a:extLst>
          </p:cNvPr>
          <p:cNvSpPr txBox="1"/>
          <p:nvPr userDrawn="1"/>
        </p:nvSpPr>
        <p:spPr>
          <a:xfrm>
            <a:off x="295275" y="590550"/>
            <a:ext cx="4199996" cy="352425"/>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Skill Development with Guided Practice</a:t>
            </a:r>
          </a:p>
        </p:txBody>
      </p:sp>
      <p:sp>
        <p:nvSpPr>
          <p:cNvPr id="10" name="Text Placeholder 2">
            <a:extLst>
              <a:ext uri="{FF2B5EF4-FFF2-40B4-BE49-F238E27FC236}">
                <a16:creationId xmlns:a16="http://schemas.microsoft.com/office/drawing/2014/main" id="{CF0F374D-B3C3-694C-9E4C-49E7305FA052}"/>
              </a:ext>
            </a:extLst>
          </p:cNvPr>
          <p:cNvSpPr>
            <a:spLocks noGrp="1"/>
          </p:cNvSpPr>
          <p:nvPr>
            <p:ph type="body" sz="quarter" idx="15" hasCustomPrompt="1"/>
          </p:nvPr>
        </p:nvSpPr>
        <p:spPr>
          <a:xfrm>
            <a:off x="397668" y="1067135"/>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Go through the steps one by one that will guide the students to the learning goal. Ensure the students are involved so that you can check for understanding.</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2527164566"/>
      </p:ext>
    </p:extLst>
  </p:cSld>
  <p:clrMapOvr>
    <a:masterClrMapping/>
  </p:clrMapOvr>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R) Daily Edit 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D253E48-F01A-C040-9F45-1F9C5FDF10AA}"/>
              </a:ext>
            </a:extLst>
          </p:cNvPr>
          <p:cNvSpPr/>
          <p:nvPr userDrawn="1"/>
        </p:nvSpPr>
        <p:spPr>
          <a:xfrm>
            <a:off x="295219" y="1549400"/>
            <a:ext cx="11578126" cy="2929609"/>
          </a:xfrm>
          <a:prstGeom prst="rect">
            <a:avLst/>
          </a:prstGeom>
          <a:solidFill>
            <a:srgbClr val="A149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7200" b="1" i="0" dirty="0">
                <a:latin typeface="Century Gothic" panose="020B0502020202020204" pitchFamily="34" charset="0"/>
              </a:rPr>
              <a:t>Reviewing what we know</a:t>
            </a:r>
          </a:p>
        </p:txBody>
      </p:sp>
      <p:sp>
        <p:nvSpPr>
          <p:cNvPr id="5" name="TextBox 4">
            <a:extLst>
              <a:ext uri="{FF2B5EF4-FFF2-40B4-BE49-F238E27FC236}">
                <a16:creationId xmlns:a16="http://schemas.microsoft.com/office/drawing/2014/main" id="{3BD815F0-1745-0C4E-A5DC-70E741C78081}"/>
              </a:ext>
            </a:extLst>
          </p:cNvPr>
          <p:cNvSpPr txBox="1"/>
          <p:nvPr userDrawn="1"/>
        </p:nvSpPr>
        <p:spPr>
          <a:xfrm>
            <a:off x="295218" y="1011383"/>
            <a:ext cx="2106787" cy="538446"/>
          </a:xfrm>
          <a:prstGeom prst="rect">
            <a:avLst/>
          </a:prstGeom>
          <a:solidFill>
            <a:srgbClr val="4C223F"/>
          </a:solidFill>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Daily Review</a:t>
            </a:r>
          </a:p>
        </p:txBody>
      </p:sp>
    </p:spTree>
    <p:extLst>
      <p:ext uri="{BB962C8B-B14F-4D97-AF65-F5344CB8AC3E}">
        <p14:creationId xmlns:p14="http://schemas.microsoft.com/office/powerpoint/2010/main" val="8277499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I) Lesson Closure">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id="{FCE3226E-4E89-B94B-8392-37AA41A2503C}"/>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11" name="TextBox 10">
            <a:extLst>
              <a:ext uri="{FF2B5EF4-FFF2-40B4-BE49-F238E27FC236}">
                <a16:creationId xmlns:a16="http://schemas.microsoft.com/office/drawing/2014/main" id="{CFD1FBC2-8B0A-054F-BD50-5A1E77153844}"/>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Lesson Closure</a:t>
            </a:r>
          </a:p>
        </p:txBody>
      </p:sp>
      <p:sp>
        <p:nvSpPr>
          <p:cNvPr id="12" name="Text Placeholder 2">
            <a:extLst>
              <a:ext uri="{FF2B5EF4-FFF2-40B4-BE49-F238E27FC236}">
                <a16:creationId xmlns:a16="http://schemas.microsoft.com/office/drawing/2014/main" id="{9ABE9B17-B75E-C845-8C05-25DEB214B5BE}"/>
              </a:ext>
            </a:extLst>
          </p:cNvPr>
          <p:cNvSpPr>
            <a:spLocks noGrp="1"/>
          </p:cNvSpPr>
          <p:nvPr>
            <p:ph type="body" sz="quarter" idx="15" hasCustomPrompt="1"/>
          </p:nvPr>
        </p:nvSpPr>
        <p:spPr>
          <a:xfrm>
            <a:off x="397668" y="999954"/>
            <a:ext cx="9077325" cy="2314576"/>
          </a:xfrm>
          <a:prstGeom prst="rect">
            <a:avLst/>
          </a:prstGeom>
        </p:spPr>
        <p:txBody>
          <a:bodyPr/>
          <a:lstStyle>
            <a:lvl1pPr marL="0" indent="0">
              <a:buNone/>
              <a:defRPr sz="2800" b="1" i="0">
                <a:latin typeface="Century Gothic" panose="020B0502020202020204" pitchFamily="34" charset="0"/>
              </a:defRPr>
            </a:lvl1pPr>
          </a:lstStyle>
          <a:p>
            <a:pPr lvl="0"/>
            <a:r>
              <a:rPr lang="en-US" dirty="0"/>
              <a:t>Have students answer questions, explain a concept, complete an equation, </a:t>
            </a:r>
            <a:r>
              <a:rPr lang="en-US" dirty="0" err="1"/>
              <a:t>etc</a:t>
            </a:r>
            <a:r>
              <a:rPr lang="en-US" dirty="0"/>
              <a:t> to show they have reached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2506268744"/>
      </p:ext>
    </p:extLst>
  </p:cSld>
  <p:clrMapOvr>
    <a:masterClrMapping/>
  </p:clrMapOvr>
  <p:extLst mod="1">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EI) Relevanc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199EBB26-204F-A049-A589-CBB9A02C05F4}"/>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Relevance</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dirty="0"/>
              <a:t>Explain to the students why the learning of this content is important.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26691164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I) Learning Goal Complet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9" y="1053881"/>
            <a:ext cx="2350999" cy="495947"/>
          </a:xfrm>
          <a:prstGeom prst="rect">
            <a:avLst/>
          </a:prstGeom>
          <a:solidFill>
            <a:srgbClr val="23566C"/>
          </a:solidFill>
        </p:spPr>
        <p:txBody>
          <a:bodyPr wrap="square" rtlCol="0" anchor="ctr">
            <a:noAutofit/>
          </a:bodyPr>
          <a:lstStyle/>
          <a:p>
            <a:r>
              <a:rPr lang="en-US" sz="2400" b="1" i="0" dirty="0">
                <a:solidFill>
                  <a:srgbClr val="B3FFFF"/>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3B8CC1"/>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065316" y="473523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34196037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EI) Independant Practice">
    <p:spTree>
      <p:nvGrpSpPr>
        <p:cNvPr id="1" name=""/>
        <p:cNvGrpSpPr/>
        <p:nvPr/>
      </p:nvGrpSpPr>
      <p:grpSpPr>
        <a:xfrm>
          <a:off x="0" y="0"/>
          <a:ext cx="0" cy="0"/>
          <a:chOff x="0" y="0"/>
          <a:chExt cx="0" cy="0"/>
        </a:xfrm>
      </p:grpSpPr>
      <p:sp>
        <p:nvSpPr>
          <p:cNvPr id="6" name="Text Placeholder 37">
            <a:extLst>
              <a:ext uri="{FF2B5EF4-FFF2-40B4-BE49-F238E27FC236}">
                <a16:creationId xmlns:a16="http://schemas.microsoft.com/office/drawing/2014/main" id="{BA5CBAB5-B25F-4B4C-804A-AD021B9010E4}"/>
              </a:ext>
            </a:extLst>
          </p:cNvPr>
          <p:cNvSpPr>
            <a:spLocks noGrp="1"/>
          </p:cNvSpPr>
          <p:nvPr>
            <p:ph type="body" sz="quarter" idx="14" hasCustomPrompt="1"/>
          </p:nvPr>
        </p:nvSpPr>
        <p:spPr>
          <a:xfrm>
            <a:off x="295275" y="215154"/>
            <a:ext cx="9282113" cy="375396"/>
          </a:xfrm>
          <a:prstGeom prst="rect">
            <a:avLst/>
          </a:prstGeom>
          <a:solidFill>
            <a:srgbClr val="3B8CC1"/>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7" name="TextBox 6">
            <a:extLst>
              <a:ext uri="{FF2B5EF4-FFF2-40B4-BE49-F238E27FC236}">
                <a16:creationId xmlns:a16="http://schemas.microsoft.com/office/drawing/2014/main" id="{B7D226EA-4EBE-2F4F-B4B3-8C66D44A3FDC}"/>
              </a:ext>
            </a:extLst>
          </p:cNvPr>
          <p:cNvSpPr txBox="1"/>
          <p:nvPr userDrawn="1"/>
        </p:nvSpPr>
        <p:spPr>
          <a:xfrm>
            <a:off x="295275" y="590550"/>
            <a:ext cx="3779478" cy="317139"/>
          </a:xfrm>
          <a:prstGeom prst="rect">
            <a:avLst/>
          </a:prstGeom>
          <a:solidFill>
            <a:srgbClr val="23566C"/>
          </a:solidFill>
        </p:spPr>
        <p:txBody>
          <a:bodyPr wrap="square" rtlCol="0" anchor="ctr">
            <a:noAutofit/>
          </a:bodyPr>
          <a:lstStyle/>
          <a:p>
            <a:pPr algn="ctr"/>
            <a:r>
              <a:rPr lang="en-US" sz="1600" b="1" i="0" dirty="0">
                <a:solidFill>
                  <a:srgbClr val="B3FFFF"/>
                </a:solidFill>
                <a:latin typeface="Century Gothic" panose="020B0502020202020204" pitchFamily="34" charset="0"/>
                <a:cs typeface="Futura Medium" panose="020B0602020204020303" pitchFamily="34" charset="-79"/>
              </a:rPr>
              <a:t>Independent Practice</a:t>
            </a:r>
          </a:p>
        </p:txBody>
      </p:sp>
      <p:sp>
        <p:nvSpPr>
          <p:cNvPr id="10" name="Text Placeholder 2">
            <a:extLst>
              <a:ext uri="{FF2B5EF4-FFF2-40B4-BE49-F238E27FC236}">
                <a16:creationId xmlns:a16="http://schemas.microsoft.com/office/drawing/2014/main" id="{2F2AA107-37A0-6640-94E6-ADA5A39A9FA3}"/>
              </a:ext>
            </a:extLst>
          </p:cNvPr>
          <p:cNvSpPr>
            <a:spLocks noGrp="1"/>
          </p:cNvSpPr>
          <p:nvPr>
            <p:ph type="body" sz="quarter" idx="15" hasCustomPrompt="1"/>
          </p:nvPr>
        </p:nvSpPr>
        <p:spPr>
          <a:xfrm>
            <a:off x="397668" y="1002771"/>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Once the students have reached the learning goal create activities that have them practice the exact skill that has just been taught. This section can be differentiated.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42737251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EI)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9" y="208656"/>
            <a:ext cx="1347844" cy="515262"/>
          </a:xfrm>
          <a:prstGeom prst="rect">
            <a:avLst/>
          </a:prstGeom>
          <a:solidFill>
            <a:srgbClr val="002060"/>
          </a:solidFill>
          <a:ln>
            <a:noFill/>
          </a:ln>
        </p:spPr>
        <p:txBody>
          <a:bodyPr wrap="square" rtlCol="0" anchor="ctr">
            <a:noAutofit/>
          </a:bodyPr>
          <a:lstStyle/>
          <a:p>
            <a:r>
              <a:rPr lang="en-US" sz="2400" b="1" i="0" dirty="0">
                <a:solidFill>
                  <a:schemeClr val="accent5">
                    <a:lumMod val="40000"/>
                    <a:lumOff val="60000"/>
                  </a:schemeClr>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723918"/>
            <a:ext cx="11577177" cy="1204895"/>
          </a:xfrm>
          <a:prstGeom prst="rect">
            <a:avLst/>
          </a:prstGeom>
          <a:solidFill>
            <a:schemeClr val="accent5">
              <a:lumMod val="40000"/>
              <a:lumOff val="60000"/>
            </a:schemeClr>
          </a:solidFill>
          <a:ln>
            <a:noFill/>
          </a:ln>
        </p:spPr>
        <p:txBody>
          <a:bodyPr wrap="square" rtlCol="0" anchor="ctr">
            <a:normAutofit/>
          </a:bodyPr>
          <a:lstStyle/>
          <a:p>
            <a:r>
              <a:rPr lang="en-US" sz="6000" b="1" i="0" dirty="0">
                <a:solidFill>
                  <a:srgbClr val="002060"/>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2649248"/>
          </a:xfrm>
          <a:prstGeom prst="rect">
            <a:avLst/>
          </a:prstGeom>
          <a:noFill/>
        </p:spPr>
        <p:txBody>
          <a:bodyPr tIns="144000" bIns="0" anchor="ctr"/>
          <a:lstStyle>
            <a:lvl1pPr marL="0" indent="0" algn="ctr">
              <a:buNone/>
              <a:defRPr sz="6000" b="1" i="0">
                <a:solidFill>
                  <a:srgbClr val="002060"/>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Break it into pieces</a:t>
            </a:r>
          </a:p>
        </p:txBody>
      </p:sp>
    </p:spTree>
    <p:extLst>
      <p:ext uri="{BB962C8B-B14F-4D97-AF65-F5344CB8AC3E}">
        <p14:creationId xmlns:p14="http://schemas.microsoft.com/office/powerpoint/2010/main" val="418131804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I)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63013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2E397DB-6B12-4C78-8084-07246A84F65A}" type="datetimeFigureOut">
              <a:rPr lang="en-US" smtClean="0"/>
              <a:pPr/>
              <a:t>6/25/19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F95CE8-CF79-4948-9E7A-732856CDA708}" type="slidenum">
              <a:rPr lang="en-US" smtClean="0"/>
              <a:pPr/>
              <a:t>‹#›</a:t>
            </a:fld>
            <a:endParaRPr lang="en-US"/>
          </a:p>
        </p:txBody>
      </p:sp>
    </p:spTree>
    <p:extLst>
      <p:ext uri="{BB962C8B-B14F-4D97-AF65-F5344CB8AC3E}">
        <p14:creationId xmlns:p14="http://schemas.microsoft.com/office/powerpoint/2010/main" val="2520559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VS) Word List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D253E48-F01A-C040-9F45-1F9C5FDF10AA}"/>
              </a:ext>
            </a:extLst>
          </p:cNvPr>
          <p:cNvSpPr/>
          <p:nvPr userDrawn="1"/>
        </p:nvSpPr>
        <p:spPr>
          <a:xfrm>
            <a:off x="295219" y="208446"/>
            <a:ext cx="11578126" cy="1322388"/>
          </a:xfrm>
          <a:prstGeom prst="rect">
            <a:avLst/>
          </a:prstGeom>
          <a:solidFill>
            <a:srgbClr val="4799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r>
              <a:rPr lang="en-US" sz="7200" b="1" i="0" dirty="0">
                <a:latin typeface="Century Gothic" panose="020B0502020202020204" pitchFamily="34" charset="0"/>
              </a:rPr>
              <a:t>   Vocabulary &amp; Spelling</a:t>
            </a:r>
          </a:p>
        </p:txBody>
      </p:sp>
      <p:cxnSp>
        <p:nvCxnSpPr>
          <p:cNvPr id="3" name="Straight Connector 2">
            <a:extLst>
              <a:ext uri="{FF2B5EF4-FFF2-40B4-BE49-F238E27FC236}">
                <a16:creationId xmlns:a16="http://schemas.microsoft.com/office/drawing/2014/main" id="{5AD15892-5882-3341-B706-D64E5ABBDC96}"/>
              </a:ext>
            </a:extLst>
          </p:cNvPr>
          <p:cNvCxnSpPr/>
          <p:nvPr userDrawn="1"/>
        </p:nvCxnSpPr>
        <p:spPr>
          <a:xfrm>
            <a:off x="6084282" y="1771650"/>
            <a:ext cx="0" cy="4572000"/>
          </a:xfrm>
          <a:prstGeom prst="line">
            <a:avLst/>
          </a:prstGeom>
          <a:ln w="28575">
            <a:solidFill>
              <a:srgbClr val="47998B"/>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EAD6347-1222-7C40-97CD-5685C7FBB93B}"/>
              </a:ext>
            </a:extLst>
          </p:cNvPr>
          <p:cNvSpPr txBox="1"/>
          <p:nvPr userDrawn="1"/>
        </p:nvSpPr>
        <p:spPr>
          <a:xfrm>
            <a:off x="295219" y="1564481"/>
            <a:ext cx="5789063" cy="523220"/>
          </a:xfrm>
          <a:prstGeom prst="rect">
            <a:avLst/>
          </a:prstGeom>
          <a:noFill/>
        </p:spPr>
        <p:txBody>
          <a:bodyPr wrap="square" rtlCol="0">
            <a:spAutoFit/>
          </a:bodyPr>
          <a:lstStyle/>
          <a:p>
            <a:pPr algn="ctr"/>
            <a:r>
              <a:rPr lang="en-US" sz="2800" b="1" dirty="0">
                <a:solidFill>
                  <a:srgbClr val="1F443E"/>
                </a:solidFill>
              </a:rPr>
              <a:t>Practice Words</a:t>
            </a:r>
          </a:p>
        </p:txBody>
      </p:sp>
      <p:sp>
        <p:nvSpPr>
          <p:cNvPr id="8" name="TextBox 7">
            <a:extLst>
              <a:ext uri="{FF2B5EF4-FFF2-40B4-BE49-F238E27FC236}">
                <a16:creationId xmlns:a16="http://schemas.microsoft.com/office/drawing/2014/main" id="{DFC75BB7-22FA-3044-BE33-24527B15C19C}"/>
              </a:ext>
            </a:extLst>
          </p:cNvPr>
          <p:cNvSpPr txBox="1"/>
          <p:nvPr userDrawn="1"/>
        </p:nvSpPr>
        <p:spPr>
          <a:xfrm>
            <a:off x="6084282" y="1573349"/>
            <a:ext cx="5789063" cy="523220"/>
          </a:xfrm>
          <a:prstGeom prst="rect">
            <a:avLst/>
          </a:prstGeom>
          <a:noFill/>
        </p:spPr>
        <p:txBody>
          <a:bodyPr wrap="square" rtlCol="0">
            <a:spAutoFit/>
          </a:bodyPr>
          <a:lstStyle/>
          <a:p>
            <a:pPr algn="ctr"/>
            <a:r>
              <a:rPr lang="en-US" sz="2800" b="1" dirty="0">
                <a:solidFill>
                  <a:srgbClr val="1F443E"/>
                </a:solidFill>
              </a:rPr>
              <a:t>New Words</a:t>
            </a:r>
          </a:p>
        </p:txBody>
      </p:sp>
      <p:sp>
        <p:nvSpPr>
          <p:cNvPr id="10" name="Text Placeholder 9">
            <a:extLst>
              <a:ext uri="{FF2B5EF4-FFF2-40B4-BE49-F238E27FC236}">
                <a16:creationId xmlns:a16="http://schemas.microsoft.com/office/drawing/2014/main" id="{67D1519D-3B3A-A443-9C33-32137A836131}"/>
              </a:ext>
            </a:extLst>
          </p:cNvPr>
          <p:cNvSpPr>
            <a:spLocks noGrp="1"/>
          </p:cNvSpPr>
          <p:nvPr>
            <p:ph type="body" sz="quarter" idx="10" hasCustomPrompt="1"/>
          </p:nvPr>
        </p:nvSpPr>
        <p:spPr>
          <a:xfrm>
            <a:off x="295275" y="2457450"/>
            <a:ext cx="5789613" cy="4171950"/>
          </a:xfrm>
          <a:prstGeom prst="rect">
            <a:avLst/>
          </a:prstGeom>
        </p:spPr>
        <p:txBody>
          <a:bodyPr/>
          <a:lstStyle>
            <a:lvl1pPr marL="457200" indent="-457200">
              <a:buFont typeface="Arial" panose="020B0604020202020204" pitchFamily="34" charset="0"/>
              <a:buChar char="•"/>
              <a:defRPr b="1"/>
            </a:lvl1pPr>
            <a:lvl2pPr>
              <a:defRPr b="1"/>
            </a:lvl2pPr>
            <a:lvl3pPr>
              <a:defRPr b="1"/>
            </a:lvl3pPr>
            <a:lvl4pPr>
              <a:defRPr b="1"/>
            </a:lvl4pPr>
            <a:lvl5pPr>
              <a:defRPr b="1"/>
            </a:lvl5pPr>
          </a:lstStyle>
          <a:p>
            <a:pPr lvl="0"/>
            <a:r>
              <a:rPr lang="en-US" dirty="0"/>
              <a:t>Add known words for hyper-speed practice</a:t>
            </a:r>
          </a:p>
        </p:txBody>
      </p:sp>
      <p:sp>
        <p:nvSpPr>
          <p:cNvPr id="11" name="Text Placeholder 9">
            <a:extLst>
              <a:ext uri="{FF2B5EF4-FFF2-40B4-BE49-F238E27FC236}">
                <a16:creationId xmlns:a16="http://schemas.microsoft.com/office/drawing/2014/main" id="{3843A533-E319-DD4D-BFA7-5A1FB929CA5C}"/>
              </a:ext>
            </a:extLst>
          </p:cNvPr>
          <p:cNvSpPr>
            <a:spLocks noGrp="1"/>
          </p:cNvSpPr>
          <p:nvPr>
            <p:ph type="body" sz="quarter" idx="11" hasCustomPrompt="1"/>
          </p:nvPr>
        </p:nvSpPr>
        <p:spPr>
          <a:xfrm>
            <a:off x="6083732" y="2466318"/>
            <a:ext cx="5789613" cy="4171950"/>
          </a:xfrm>
          <a:prstGeom prst="rect">
            <a:avLst/>
          </a:prstGeom>
        </p:spPr>
        <p:txBody>
          <a:bodyPr/>
          <a:lstStyle>
            <a:lvl1pPr marL="457200" indent="-457200">
              <a:buFont typeface="Arial" panose="020B0604020202020204" pitchFamily="34" charset="0"/>
              <a:buChar char="•"/>
              <a:defRPr b="1"/>
            </a:lvl1pPr>
            <a:lvl2pPr>
              <a:defRPr b="1"/>
            </a:lvl2pPr>
            <a:lvl3pPr>
              <a:defRPr b="1"/>
            </a:lvl3pPr>
            <a:lvl4pPr>
              <a:defRPr b="1"/>
            </a:lvl4pPr>
            <a:lvl5pPr>
              <a:defRPr b="1"/>
            </a:lvl5pPr>
          </a:lstStyle>
          <a:p>
            <a:pPr lvl="0"/>
            <a:r>
              <a:rPr lang="en-US" dirty="0"/>
              <a:t>Add new words for learning definitions and spelling</a:t>
            </a:r>
          </a:p>
        </p:txBody>
      </p:sp>
    </p:spTree>
    <p:extLst>
      <p:ext uri="{BB962C8B-B14F-4D97-AF65-F5344CB8AC3E}">
        <p14:creationId xmlns:p14="http://schemas.microsoft.com/office/powerpoint/2010/main" val="290655748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S)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1F443E"/>
          </a:solidFill>
          <a:ln>
            <a:noFill/>
          </a:ln>
        </p:spPr>
        <p:txBody>
          <a:bodyPr wrap="square" rtlCol="0" anchor="ctr">
            <a:noAutofit/>
          </a:bodyPr>
          <a:lstStyle/>
          <a:p>
            <a:r>
              <a:rPr lang="en-US" sz="2400" b="1" i="0" dirty="0">
                <a:solidFill>
                  <a:srgbClr val="C1FFE1"/>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C1FFE1"/>
          </a:solidFill>
          <a:ln>
            <a:noFill/>
          </a:ln>
        </p:spPr>
        <p:txBody>
          <a:bodyPr wrap="square" rtlCol="0" anchor="ctr">
            <a:normAutofit/>
          </a:bodyPr>
          <a:lstStyle/>
          <a:p>
            <a:r>
              <a:rPr lang="en-US" sz="2400" b="1" i="0" dirty="0">
                <a:solidFill>
                  <a:srgbClr val="1F443E"/>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47998B"/>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1F443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40581948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VS)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16018" cy="515262"/>
          </a:xfrm>
          <a:prstGeom prst="rect">
            <a:avLst/>
          </a:prstGeom>
          <a:solidFill>
            <a:srgbClr val="1F443E"/>
          </a:solidFill>
          <a:ln>
            <a:noFill/>
          </a:ln>
        </p:spPr>
        <p:txBody>
          <a:bodyPr wrap="square" rtlCol="0" anchor="ctr">
            <a:noAutofit/>
          </a:bodyPr>
          <a:lstStyle/>
          <a:p>
            <a:r>
              <a:rPr lang="en-US" sz="2400" b="1" i="0" dirty="0">
                <a:solidFill>
                  <a:srgbClr val="C1FFE1"/>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47998B"/>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1F443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1F443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C1FFE1"/>
          </a:solidFill>
          <a:ln>
            <a:noFill/>
          </a:ln>
        </p:spPr>
        <p:txBody>
          <a:bodyPr wrap="square" rtlCol="0" anchor="ctr">
            <a:normAutofit/>
          </a:bodyPr>
          <a:lstStyle/>
          <a:p>
            <a:r>
              <a:rPr lang="en-US" sz="2400" b="1" i="0" dirty="0">
                <a:solidFill>
                  <a:srgbClr val="1F443E"/>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2077485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R)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4C223F"/>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FFB6F2"/>
          </a:solidFill>
          <a:ln>
            <a:noFill/>
          </a:ln>
        </p:spPr>
        <p:txBody>
          <a:bodyPr wrap="square" rtlCol="0" anchor="ctr">
            <a:normAutofit/>
          </a:bodyPr>
          <a:lstStyle/>
          <a:p>
            <a:r>
              <a:rPr lang="en-US" sz="2400" b="1" i="0" dirty="0">
                <a:solidFill>
                  <a:srgbClr val="4C223F"/>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A14986"/>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4C223F"/>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17220871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S)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71437" cy="515262"/>
          </a:xfrm>
          <a:prstGeom prst="rect">
            <a:avLst/>
          </a:prstGeom>
          <a:solidFill>
            <a:srgbClr val="1F443E"/>
          </a:solidFill>
          <a:ln>
            <a:noFill/>
          </a:ln>
        </p:spPr>
        <p:txBody>
          <a:bodyPr wrap="square" rtlCol="0" anchor="ctr">
            <a:noAutofit/>
          </a:bodyPr>
          <a:lstStyle/>
          <a:p>
            <a:r>
              <a:rPr lang="en-US" sz="2400" b="1" i="0" dirty="0">
                <a:solidFill>
                  <a:srgbClr val="C1FFE1"/>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C1FFE1"/>
          </a:solidFill>
          <a:ln>
            <a:noFill/>
          </a:ln>
        </p:spPr>
        <p:txBody>
          <a:bodyPr wrap="square" rtlCol="0" anchor="ctr">
            <a:normAutofit/>
          </a:bodyPr>
          <a:lstStyle/>
          <a:p>
            <a:r>
              <a:rPr lang="en-US" sz="2400" b="1" i="0" dirty="0">
                <a:solidFill>
                  <a:srgbClr val="1F443E"/>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47998B"/>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1F443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28357307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VS) Hyper-speed Recite">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6" y="205651"/>
            <a:ext cx="2819400" cy="423863"/>
          </a:xfrm>
          <a:prstGeom prst="rect">
            <a:avLst/>
          </a:prstGeom>
          <a:solidFill>
            <a:srgbClr val="1F443E"/>
          </a:solidFill>
        </p:spPr>
        <p:txBody>
          <a:bodyPr wrap="square" rtlCol="0" anchor="ctr">
            <a:noAutofit/>
          </a:bodyPr>
          <a:lstStyle/>
          <a:p>
            <a:pPr algn="ctr"/>
            <a:r>
              <a:rPr lang="en-US" sz="2000" b="1" i="0" dirty="0">
                <a:solidFill>
                  <a:srgbClr val="C1FFE1"/>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37882" y="629514"/>
            <a:ext cx="549186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37882" y="1772516"/>
            <a:ext cx="549186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2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37882" y="2915518"/>
            <a:ext cx="5494030"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37882" y="4058520"/>
            <a:ext cx="5494030"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37882" y="5201522"/>
            <a:ext cx="549186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5 Answer</a:t>
            </a:r>
          </a:p>
        </p:txBody>
      </p:sp>
    </p:spTree>
    <p:extLst>
      <p:ext uri="{BB962C8B-B14F-4D97-AF65-F5344CB8AC3E}">
        <p14:creationId xmlns:p14="http://schemas.microsoft.com/office/powerpoint/2010/main" val="129619103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S) Hyper-speed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6" y="205651"/>
            <a:ext cx="2819400" cy="423863"/>
          </a:xfrm>
          <a:prstGeom prst="rect">
            <a:avLst/>
          </a:prstGeom>
          <a:solidFill>
            <a:srgbClr val="1F443E"/>
          </a:solidFill>
        </p:spPr>
        <p:txBody>
          <a:bodyPr wrap="square" rtlCol="0" anchor="ctr">
            <a:noAutofit/>
          </a:bodyPr>
          <a:lstStyle/>
          <a:p>
            <a:pPr algn="ctr"/>
            <a:r>
              <a:rPr lang="en-US" sz="2000" b="1" i="0" dirty="0">
                <a:solidFill>
                  <a:srgbClr val="C1FFE1"/>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89396" y="629514"/>
            <a:ext cx="5440349"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89396" y="1772516"/>
            <a:ext cx="5440350"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1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89396" y="2915518"/>
            <a:ext cx="5442516"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89396" y="4058520"/>
            <a:ext cx="5442516"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89396" y="5201522"/>
            <a:ext cx="5440350"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82202A"/>
                </a:solidFill>
                <a:latin typeface="Century Gothic" panose="020B0502020202020204" pitchFamily="34" charset="0"/>
              </a:defRPr>
            </a:lvl1pPr>
          </a:lstStyle>
          <a:p>
            <a:pPr lvl="0"/>
            <a:r>
              <a:rPr lang="en-US" dirty="0"/>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47998B"/>
                </a:solidFill>
                <a:latin typeface="Century Gothic" panose="020B0502020202020204" pitchFamily="34" charset="0"/>
              </a:defRPr>
            </a:lvl1pPr>
          </a:lstStyle>
          <a:p>
            <a:pPr lvl="0"/>
            <a:r>
              <a:rPr lang="en-US" dirty="0"/>
              <a:t>5 Answer</a:t>
            </a:r>
          </a:p>
        </p:txBody>
      </p:sp>
    </p:spTree>
    <p:extLst>
      <p:ext uri="{BB962C8B-B14F-4D97-AF65-F5344CB8AC3E}">
        <p14:creationId xmlns:p14="http://schemas.microsoft.com/office/powerpoint/2010/main" val="2710448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12" grpId="0" build="p">
        <p:tmplLst>
          <p:tmpl lvl="1">
            <p:tnLst>
              <p:par>
                <p:cTn presetID="1"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childTnLst>
                </p:cTn>
              </p:par>
            </p:tnLst>
          </p:tmpl>
        </p:tmplLst>
      </p:bldP>
      <p:bldP spid="13" grpId="0" build="p">
        <p:tmplLst>
          <p:tmpl lvl="1">
            <p:tnLst>
              <p:par>
                <p:cTn presetID="1"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childTnLst>
                </p:cTn>
              </p:par>
            </p:tnLst>
          </p:tmpl>
        </p:tmplLst>
      </p:bldP>
      <p:bldP spid="14" grpId="0" build="p">
        <p:tmplLst>
          <p:tmpl lvl="1">
            <p:tnLst>
              <p:par>
                <p:cTn presetID="1" presetClass="entr" presetSubtype="0" fill="hold" nodeType="clickEffect">
                  <p:stCondLst>
                    <p:cond delay="0"/>
                  </p:stCondLst>
                  <p:childTnLst>
                    <p:set>
                      <p:cBhvr>
                        <p:cTn dur="1" fill="hold">
                          <p:stCondLst>
                            <p:cond delay="0"/>
                          </p:stCondLst>
                        </p:cTn>
                        <p:tgtEl>
                          <p:spTgt spid="14"/>
                        </p:tgtEl>
                        <p:attrNameLst>
                          <p:attrName>style.visibility</p:attrName>
                        </p:attrNameLst>
                      </p:cBhvr>
                      <p:to>
                        <p:strVal val="visible"/>
                      </p:to>
                    </p:set>
                  </p:childTnLst>
                </p:cTn>
              </p:par>
            </p:tnLst>
          </p:tmpl>
        </p:tmplLst>
      </p:bldP>
      <p:bldP spid="15" grpId="0" build="p">
        <p:tmplLst>
          <p:tmpl lvl="1">
            <p:tnLst>
              <p:par>
                <p:cTn presetID="1"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childTnLst>
                </p:cTn>
              </p:par>
            </p:tnLst>
          </p:tmpl>
        </p:tmplLst>
      </p:bldP>
      <p:bldP spid="16" grpId="0" build="p">
        <p:tmplLst>
          <p:tmpl lvl="1">
            <p:tnLst>
              <p:par>
                <p:cTn presetID="1" presetClass="entr" presetSubtype="0" fill="hold" nodeType="clickEffect">
                  <p:stCondLst>
                    <p:cond delay="0"/>
                  </p:stCondLst>
                  <p:childTnLst>
                    <p:set>
                      <p:cBhvr>
                        <p:cTn dur="1" fill="hold">
                          <p:stCondLst>
                            <p:cond delay="0"/>
                          </p:stCondLst>
                        </p:cTn>
                        <p:tgtEl>
                          <p:spTgt spid="16"/>
                        </p:tgtEl>
                        <p:attrNameLst>
                          <p:attrName>style.visibility</p:attrName>
                        </p:attrNameLst>
                      </p:cBhvr>
                      <p:to>
                        <p:strVal val="visible"/>
                      </p:to>
                    </p:set>
                  </p:childTnLst>
                </p:cTn>
              </p:par>
            </p:tnLst>
          </p:tmpl>
        </p:tmplLst>
      </p:bldP>
      <p:bldP spid="17" grpId="0" build="p">
        <p:tmplLst>
          <p:tmpl lvl="1">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cTn>
              </p:par>
            </p:tnLst>
          </p:tmpl>
        </p:tmplLst>
      </p:bldP>
      <p:bldP spid="18" grpId="0" build="p">
        <p:tmplLst>
          <p:tmpl lvl="1">
            <p:tnLst>
              <p:par>
                <p:cTn presetID="1" presetClass="entr" presetSubtype="0" fill="hold" nodeType="clickEffect">
                  <p:stCondLst>
                    <p:cond delay="0"/>
                  </p:stCondLst>
                  <p:childTnLst>
                    <p:set>
                      <p:cBhvr>
                        <p:cTn dur="1" fill="hold">
                          <p:stCondLst>
                            <p:cond delay="0"/>
                          </p:stCondLst>
                        </p:cTn>
                        <p:tgtEl>
                          <p:spTgt spid="18"/>
                        </p:tgtEl>
                        <p:attrNameLst>
                          <p:attrName>style.visibility</p:attrName>
                        </p:attrNameLst>
                      </p:cBhvr>
                      <p:to>
                        <p:strVal val="visible"/>
                      </p:to>
                    </p:set>
                  </p:childTnLst>
                </p:cTn>
              </p:par>
            </p:tnLst>
          </p:tmpl>
        </p:tmplLst>
      </p:bldP>
      <p:bldP spid="19" grpId="0" build="p">
        <p:tmplLst>
          <p:tmpl lvl="1">
            <p:tnLst>
              <p:par>
                <p:cTn presetID="1"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childTnLst>
                </p:cTn>
              </p:par>
            </p:tnLst>
          </p:tmpl>
        </p:tmplLst>
      </p:bldP>
      <p:bldP spid="20" grpId="0" build="p">
        <p:tmplLst>
          <p:tmpl lvl="1">
            <p:tnLst>
              <p:par>
                <p:cTn presetID="1" presetClass="entr" presetSubtype="0" fill="hold" nodeType="clickEffect">
                  <p:stCondLst>
                    <p:cond delay="0"/>
                  </p:stCondLst>
                  <p:childTnLst>
                    <p:set>
                      <p:cBhvr>
                        <p:cTn dur="1" fill="hold">
                          <p:stCondLst>
                            <p:cond delay="0"/>
                          </p:stCondLst>
                        </p:cTn>
                        <p:tgtEl>
                          <p:spTgt spid="20"/>
                        </p:tgtEl>
                        <p:attrNameLst>
                          <p:attrName>style.visibility</p:attrName>
                        </p:attrNameLst>
                      </p:cBhvr>
                      <p:to>
                        <p:strVal val="visible"/>
                      </p:to>
                    </p:set>
                  </p:childTnLst>
                </p:cTn>
              </p:par>
            </p:tnLst>
          </p:tmpl>
        </p:tmplLst>
      </p:bldP>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S)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9" y="208656"/>
            <a:ext cx="1347844" cy="515262"/>
          </a:xfrm>
          <a:prstGeom prst="rect">
            <a:avLst/>
          </a:prstGeom>
          <a:solidFill>
            <a:srgbClr val="1F443E"/>
          </a:solidFill>
          <a:ln>
            <a:noFill/>
          </a:ln>
        </p:spPr>
        <p:txBody>
          <a:bodyPr wrap="square" rtlCol="0" anchor="ctr">
            <a:noAutofit/>
          </a:bodyPr>
          <a:lstStyle/>
          <a:p>
            <a:r>
              <a:rPr lang="en-US" sz="2400" b="1" i="0" dirty="0">
                <a:solidFill>
                  <a:srgbClr val="C1FFE1"/>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723918"/>
            <a:ext cx="11577177" cy="1182155"/>
          </a:xfrm>
          <a:prstGeom prst="rect">
            <a:avLst/>
          </a:prstGeom>
          <a:solidFill>
            <a:srgbClr val="C1FFE1"/>
          </a:solidFill>
          <a:ln>
            <a:noFill/>
          </a:ln>
        </p:spPr>
        <p:txBody>
          <a:bodyPr wrap="square" rtlCol="0" anchor="ctr">
            <a:normAutofit/>
          </a:bodyPr>
          <a:lstStyle/>
          <a:p>
            <a:r>
              <a:rPr lang="en-US" sz="6000" b="1" i="0" dirty="0">
                <a:solidFill>
                  <a:srgbClr val="1F443E"/>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3460232"/>
          </a:xfrm>
          <a:prstGeom prst="rect">
            <a:avLst/>
          </a:prstGeom>
          <a:noFill/>
        </p:spPr>
        <p:txBody>
          <a:bodyPr tIns="144000" bIns="0" anchor="ctr"/>
          <a:lstStyle>
            <a:lvl1pPr marL="0" indent="0" algn="ctr">
              <a:buNone/>
              <a:defRPr sz="6000" b="1" i="0">
                <a:solidFill>
                  <a:srgbClr val="1F443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break the word apart</a:t>
            </a:r>
          </a:p>
        </p:txBody>
      </p:sp>
    </p:spTree>
    <p:extLst>
      <p:ext uri="{BB962C8B-B14F-4D97-AF65-F5344CB8AC3E}">
        <p14:creationId xmlns:p14="http://schemas.microsoft.com/office/powerpoint/2010/main" val="268912570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S)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858757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RC) Learning Goal Setup">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11383"/>
            <a:ext cx="2364855" cy="538446"/>
          </a:xfrm>
          <a:prstGeom prst="rect">
            <a:avLst/>
          </a:prstGeom>
          <a:solidFill>
            <a:srgbClr val="382248"/>
          </a:solidFill>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Learning Goal</a:t>
            </a:r>
          </a:p>
        </p:txBody>
      </p:sp>
      <p:sp>
        <p:nvSpPr>
          <p:cNvPr id="9" name="TextBox 8">
            <a:extLst>
              <a:ext uri="{FF2B5EF4-FFF2-40B4-BE49-F238E27FC236}">
                <a16:creationId xmlns:a16="http://schemas.microsoft.com/office/drawing/2014/main" id="{DF9C2B4A-0943-CC42-BE38-4F715F7CAA2B}"/>
              </a:ext>
            </a:extLst>
          </p:cNvPr>
          <p:cNvSpPr txBox="1"/>
          <p:nvPr userDrawn="1"/>
        </p:nvSpPr>
        <p:spPr>
          <a:xfrm>
            <a:off x="517951" y="4565193"/>
            <a:ext cx="2734700" cy="1947917"/>
          </a:xfrm>
          <a:prstGeom prst="rect">
            <a:avLst/>
          </a:prstGeom>
          <a:noFill/>
        </p:spPr>
        <p:txBody>
          <a:bodyPr wrap="square" tIns="180000" rtlCol="0" anchor="t">
            <a:normAutofit/>
          </a:bodyPr>
          <a:lstStyle/>
          <a:p>
            <a:r>
              <a:rPr lang="en-US" sz="3600" b="1" i="0" dirty="0">
                <a:solidFill>
                  <a:srgbClr val="683F84"/>
                </a:solidFill>
                <a:latin typeface="Calibri" panose="020F0502020204030204" pitchFamily="34" charset="0"/>
                <a:cs typeface="Calibri" panose="020F0502020204030204" pitchFamily="34" charset="0"/>
              </a:rPr>
              <a:t>Think </a:t>
            </a:r>
          </a:p>
          <a:p>
            <a:r>
              <a:rPr lang="en-US" sz="3600" b="1" i="0" dirty="0">
                <a:solidFill>
                  <a:srgbClr val="683F84"/>
                </a:solidFill>
                <a:latin typeface="Calibri" panose="020F0502020204030204" pitchFamily="34" charset="0"/>
                <a:cs typeface="Calibri" panose="020F0502020204030204" pitchFamily="34" charset="0"/>
              </a:rPr>
              <a:t>Pair</a:t>
            </a:r>
          </a:p>
          <a:p>
            <a:r>
              <a:rPr lang="en-US" sz="3600" b="1" i="0" dirty="0">
                <a:solidFill>
                  <a:srgbClr val="683F84"/>
                </a:solidFill>
                <a:latin typeface="Calibri" panose="020F0502020204030204" pitchFamily="34" charset="0"/>
                <a:cs typeface="Calibri" panose="020F0502020204030204" pitchFamily="34" charset="0"/>
              </a:rPr>
              <a:t>Share</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683F84"/>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252651" y="475428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2654020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RC)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382248"/>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FFB6F2"/>
          </a:solidFill>
          <a:ln>
            <a:noFill/>
          </a:ln>
        </p:spPr>
        <p:txBody>
          <a:bodyPr wrap="square" rtlCol="0" anchor="ctr">
            <a:normAutofit/>
          </a:bodyPr>
          <a:lstStyle/>
          <a:p>
            <a:r>
              <a:rPr lang="en-US" sz="2400" b="1" i="0" dirty="0">
                <a:solidFill>
                  <a:srgbClr val="382248"/>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683F84"/>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382248"/>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definition</a:t>
            </a:r>
          </a:p>
        </p:txBody>
      </p:sp>
    </p:spTree>
    <p:extLst>
      <p:ext uri="{BB962C8B-B14F-4D97-AF65-F5344CB8AC3E}">
        <p14:creationId xmlns:p14="http://schemas.microsoft.com/office/powerpoint/2010/main" val="377540657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RC)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16018" cy="515262"/>
          </a:xfrm>
          <a:prstGeom prst="rect">
            <a:avLst/>
          </a:prstGeom>
          <a:solidFill>
            <a:srgbClr val="683F84"/>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683F84"/>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382248"/>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382248"/>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FFB6F2"/>
          </a:solidFill>
          <a:ln>
            <a:noFill/>
          </a:ln>
        </p:spPr>
        <p:txBody>
          <a:bodyPr wrap="square" rtlCol="0" anchor="ctr">
            <a:normAutofit/>
          </a:bodyPr>
          <a:lstStyle/>
          <a:p>
            <a:r>
              <a:rPr lang="en-US" sz="2400" b="1" i="0" dirty="0">
                <a:solidFill>
                  <a:srgbClr val="382248"/>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2881635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RC)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71437" cy="515262"/>
          </a:xfrm>
          <a:prstGeom prst="rect">
            <a:avLst/>
          </a:prstGeom>
          <a:solidFill>
            <a:srgbClr val="382248"/>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FFB6F2"/>
          </a:solidFill>
          <a:ln>
            <a:noFill/>
          </a:ln>
        </p:spPr>
        <p:txBody>
          <a:bodyPr wrap="square" rtlCol="0" anchor="ctr">
            <a:normAutofit/>
          </a:bodyPr>
          <a:lstStyle/>
          <a:p>
            <a:r>
              <a:rPr lang="en-US" sz="2400" b="1" i="0" dirty="0">
                <a:solidFill>
                  <a:srgbClr val="382248"/>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683F84"/>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382248"/>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92856341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RC)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43" name="TextBox 42">
            <a:extLst>
              <a:ext uri="{FF2B5EF4-FFF2-40B4-BE49-F238E27FC236}">
                <a16:creationId xmlns:a16="http://schemas.microsoft.com/office/drawing/2014/main" id="{5CFC19F9-C449-6E4C-AC32-E587C71AC835}"/>
              </a:ext>
            </a:extLst>
          </p:cNvPr>
          <p:cNvSpPr txBox="1"/>
          <p:nvPr userDrawn="1"/>
        </p:nvSpPr>
        <p:spPr>
          <a:xfrm>
            <a:off x="295275" y="590550"/>
            <a:ext cx="3779478" cy="317139"/>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dirty="0"/>
              <a:t>Link previous learning, or a universal experience, to the topic being studied taught.  For example, key concepts already learnt in this unit, or something we all do in our lives that will connect to the learning.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a:p>
            <a:pPr lvl="0"/>
            <a:endParaRPr lang="en-US" dirty="0"/>
          </a:p>
        </p:txBody>
      </p:sp>
    </p:spTree>
    <p:extLst>
      <p:ext uri="{BB962C8B-B14F-4D97-AF65-F5344CB8AC3E}">
        <p14:creationId xmlns:p14="http://schemas.microsoft.com/office/powerpoint/2010/main" val="2593299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R)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16018" cy="515262"/>
          </a:xfrm>
          <a:prstGeom prst="rect">
            <a:avLst/>
          </a:prstGeom>
          <a:solidFill>
            <a:srgbClr val="4C223F"/>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A14986"/>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4C223F"/>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4C223F"/>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FFB6F2"/>
          </a:solidFill>
          <a:ln>
            <a:noFill/>
          </a:ln>
        </p:spPr>
        <p:txBody>
          <a:bodyPr wrap="square" rtlCol="0" anchor="ctr">
            <a:normAutofit/>
          </a:bodyPr>
          <a:lstStyle/>
          <a:p>
            <a:r>
              <a:rPr lang="en-US" sz="2400" b="1" i="0" dirty="0">
                <a:solidFill>
                  <a:srgbClr val="4C223F"/>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174220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RC) Content Development">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93932381-72B7-B349-BBA8-6AFEB84E18A9}"/>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F989A473-568F-E948-8378-638693483165}"/>
              </a:ext>
            </a:extLst>
          </p:cNvPr>
          <p:cNvSpPr txBox="1"/>
          <p:nvPr userDrawn="1"/>
        </p:nvSpPr>
        <p:spPr>
          <a:xfrm>
            <a:off x="295275" y="590550"/>
            <a:ext cx="3779478" cy="317139"/>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Content Development</a:t>
            </a:r>
          </a:p>
        </p:txBody>
      </p:sp>
      <p:sp>
        <p:nvSpPr>
          <p:cNvPr id="3" name="Text Placeholder 2">
            <a:extLst>
              <a:ext uri="{FF2B5EF4-FFF2-40B4-BE49-F238E27FC236}">
                <a16:creationId xmlns:a16="http://schemas.microsoft.com/office/drawing/2014/main" id="{67489761-345C-4546-B69F-7F767EEB19E6}"/>
              </a:ext>
            </a:extLst>
          </p:cNvPr>
          <p:cNvSpPr>
            <a:spLocks noGrp="1"/>
          </p:cNvSpPr>
          <p:nvPr>
            <p:ph type="body" sz="quarter" idx="15" hasCustomPrompt="1"/>
          </p:nvPr>
        </p:nvSpPr>
        <p:spPr>
          <a:xfrm>
            <a:off x="397668" y="965946"/>
            <a:ext cx="9077325" cy="1885950"/>
          </a:xfrm>
          <a:prstGeom prst="rect">
            <a:avLst/>
          </a:prstGeom>
        </p:spPr>
        <p:txBody>
          <a:bodyPr/>
          <a:lstStyle>
            <a:lvl1pPr marL="0" indent="0">
              <a:buNone/>
              <a:defRPr sz="2800" b="1" i="0">
                <a:latin typeface="Century Gothic" panose="020B0502020202020204" pitchFamily="34" charset="0"/>
              </a:defRPr>
            </a:lvl1pPr>
          </a:lstStyle>
          <a:p>
            <a:pPr lvl="0"/>
            <a:r>
              <a:rPr lang="en-US" dirty="0"/>
              <a:t>The teacher explains the concepts and steps that lead to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115504912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RC) Skill Development with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id="{AA64D5DD-9491-7244-8D83-7F535F058A54}"/>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9" name="TextBox 8">
            <a:extLst>
              <a:ext uri="{FF2B5EF4-FFF2-40B4-BE49-F238E27FC236}">
                <a16:creationId xmlns:a16="http://schemas.microsoft.com/office/drawing/2014/main" id="{FEC8520F-CB36-4A45-A44F-F23C38DF4554}"/>
              </a:ext>
            </a:extLst>
          </p:cNvPr>
          <p:cNvSpPr txBox="1"/>
          <p:nvPr userDrawn="1"/>
        </p:nvSpPr>
        <p:spPr>
          <a:xfrm>
            <a:off x="295275" y="590550"/>
            <a:ext cx="4199996" cy="352425"/>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Skill Development with Guided Practice</a:t>
            </a:r>
          </a:p>
        </p:txBody>
      </p:sp>
      <p:sp>
        <p:nvSpPr>
          <p:cNvPr id="10" name="Text Placeholder 2">
            <a:extLst>
              <a:ext uri="{FF2B5EF4-FFF2-40B4-BE49-F238E27FC236}">
                <a16:creationId xmlns:a16="http://schemas.microsoft.com/office/drawing/2014/main" id="{CF0F374D-B3C3-694C-9E4C-49E7305FA052}"/>
              </a:ext>
            </a:extLst>
          </p:cNvPr>
          <p:cNvSpPr>
            <a:spLocks noGrp="1"/>
          </p:cNvSpPr>
          <p:nvPr>
            <p:ph type="body" sz="quarter" idx="15" hasCustomPrompt="1"/>
          </p:nvPr>
        </p:nvSpPr>
        <p:spPr>
          <a:xfrm>
            <a:off x="397668" y="1067135"/>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Go through the steps one by one that will guide the students to the learning goal. Ensure the students are involved so that you can check for understanding.</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828890846"/>
      </p:ext>
    </p:extLst>
  </p:cSld>
  <p:clrMapOvr>
    <a:masterClrMapping/>
  </p:clrMapOvr>
  <p:extLst mod="1">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RC) Lesson Closure">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id="{FCE3226E-4E89-B94B-8392-37AA41A2503C}"/>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11" name="TextBox 10">
            <a:extLst>
              <a:ext uri="{FF2B5EF4-FFF2-40B4-BE49-F238E27FC236}">
                <a16:creationId xmlns:a16="http://schemas.microsoft.com/office/drawing/2014/main" id="{CFD1FBC2-8B0A-054F-BD50-5A1E77153844}"/>
              </a:ext>
            </a:extLst>
          </p:cNvPr>
          <p:cNvSpPr txBox="1"/>
          <p:nvPr userDrawn="1"/>
        </p:nvSpPr>
        <p:spPr>
          <a:xfrm>
            <a:off x="295275" y="590550"/>
            <a:ext cx="3779478" cy="317139"/>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Lesson Closure</a:t>
            </a:r>
          </a:p>
        </p:txBody>
      </p:sp>
      <p:sp>
        <p:nvSpPr>
          <p:cNvPr id="12" name="Text Placeholder 2">
            <a:extLst>
              <a:ext uri="{FF2B5EF4-FFF2-40B4-BE49-F238E27FC236}">
                <a16:creationId xmlns:a16="http://schemas.microsoft.com/office/drawing/2014/main" id="{9ABE9B17-B75E-C845-8C05-25DEB214B5BE}"/>
              </a:ext>
            </a:extLst>
          </p:cNvPr>
          <p:cNvSpPr>
            <a:spLocks noGrp="1"/>
          </p:cNvSpPr>
          <p:nvPr>
            <p:ph type="body" sz="quarter" idx="15" hasCustomPrompt="1"/>
          </p:nvPr>
        </p:nvSpPr>
        <p:spPr>
          <a:xfrm>
            <a:off x="397668" y="999954"/>
            <a:ext cx="9077325" cy="2314576"/>
          </a:xfrm>
          <a:prstGeom prst="rect">
            <a:avLst/>
          </a:prstGeom>
        </p:spPr>
        <p:txBody>
          <a:bodyPr/>
          <a:lstStyle>
            <a:lvl1pPr marL="0" indent="0">
              <a:buNone/>
              <a:defRPr sz="2800" b="1" i="0">
                <a:latin typeface="Century Gothic" panose="020B0502020202020204" pitchFamily="34" charset="0"/>
              </a:defRPr>
            </a:lvl1pPr>
          </a:lstStyle>
          <a:p>
            <a:pPr lvl="0"/>
            <a:r>
              <a:rPr lang="en-US" dirty="0"/>
              <a:t>Have students answer questions, explain a concept, complete an equation, </a:t>
            </a:r>
            <a:r>
              <a:rPr lang="en-US" dirty="0" err="1"/>
              <a:t>etc</a:t>
            </a:r>
            <a:r>
              <a:rPr lang="en-US" dirty="0"/>
              <a:t> to show they have reached the learning goal.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1732509884"/>
      </p:ext>
    </p:extLst>
  </p:cSld>
  <p:clrMapOvr>
    <a:masterClrMapping/>
  </p:clrMapOvr>
  <p:extLst mod="1">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RC) Relevanc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8" name="TextBox 7">
            <a:extLst>
              <a:ext uri="{FF2B5EF4-FFF2-40B4-BE49-F238E27FC236}">
                <a16:creationId xmlns:a16="http://schemas.microsoft.com/office/drawing/2014/main" id="{199EBB26-204F-A049-A589-CBB9A02C05F4}"/>
              </a:ext>
            </a:extLst>
          </p:cNvPr>
          <p:cNvSpPr txBox="1"/>
          <p:nvPr userDrawn="1"/>
        </p:nvSpPr>
        <p:spPr>
          <a:xfrm>
            <a:off x="295275" y="590550"/>
            <a:ext cx="3779478" cy="317139"/>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Relevance</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dirty="0"/>
              <a:t>Explain to the students why the learning of this content is important.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363669829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RC) Learning Goal Complet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9" y="1053881"/>
            <a:ext cx="2350999" cy="495947"/>
          </a:xfrm>
          <a:prstGeom prst="rect">
            <a:avLst/>
          </a:prstGeom>
          <a:solidFill>
            <a:srgbClr val="382248"/>
          </a:solidFill>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683F84"/>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065316" y="473523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5848897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RC) Independant Practice">
    <p:spTree>
      <p:nvGrpSpPr>
        <p:cNvPr id="1" name=""/>
        <p:cNvGrpSpPr/>
        <p:nvPr/>
      </p:nvGrpSpPr>
      <p:grpSpPr>
        <a:xfrm>
          <a:off x="0" y="0"/>
          <a:ext cx="0" cy="0"/>
          <a:chOff x="0" y="0"/>
          <a:chExt cx="0" cy="0"/>
        </a:xfrm>
      </p:grpSpPr>
      <p:sp>
        <p:nvSpPr>
          <p:cNvPr id="6" name="Text Placeholder 37">
            <a:extLst>
              <a:ext uri="{FF2B5EF4-FFF2-40B4-BE49-F238E27FC236}">
                <a16:creationId xmlns:a16="http://schemas.microsoft.com/office/drawing/2014/main" id="{BA5CBAB5-B25F-4B4C-804A-AD021B9010E4}"/>
              </a:ext>
            </a:extLst>
          </p:cNvPr>
          <p:cNvSpPr>
            <a:spLocks noGrp="1"/>
          </p:cNvSpPr>
          <p:nvPr>
            <p:ph type="body" sz="quarter" idx="14" hasCustomPrompt="1"/>
          </p:nvPr>
        </p:nvSpPr>
        <p:spPr>
          <a:xfrm>
            <a:off x="295275" y="215154"/>
            <a:ext cx="9282113" cy="375396"/>
          </a:xfrm>
          <a:prstGeom prst="rect">
            <a:avLst/>
          </a:prstGeom>
          <a:solidFill>
            <a:srgbClr val="683F84"/>
          </a:solidFill>
        </p:spPr>
        <p:txBody>
          <a:bodyPr anchor="ctr">
            <a:normAutofit/>
          </a:bodyPr>
          <a:lstStyle>
            <a:lvl1pPr marL="0" indent="0" algn="l">
              <a:buNone/>
              <a:defRPr sz="1800" b="1" i="0">
                <a:solidFill>
                  <a:schemeClr val="bg1"/>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dirty="0"/>
              <a:t>Type Learning Goal</a:t>
            </a:r>
          </a:p>
        </p:txBody>
      </p:sp>
      <p:sp>
        <p:nvSpPr>
          <p:cNvPr id="7" name="TextBox 6">
            <a:extLst>
              <a:ext uri="{FF2B5EF4-FFF2-40B4-BE49-F238E27FC236}">
                <a16:creationId xmlns:a16="http://schemas.microsoft.com/office/drawing/2014/main" id="{B7D226EA-4EBE-2F4F-B4B3-8C66D44A3FDC}"/>
              </a:ext>
            </a:extLst>
          </p:cNvPr>
          <p:cNvSpPr txBox="1"/>
          <p:nvPr userDrawn="1"/>
        </p:nvSpPr>
        <p:spPr>
          <a:xfrm>
            <a:off x="295275" y="590550"/>
            <a:ext cx="3779478" cy="317139"/>
          </a:xfrm>
          <a:prstGeom prst="rect">
            <a:avLst/>
          </a:prstGeom>
          <a:solidFill>
            <a:srgbClr val="382248"/>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Independent Practice</a:t>
            </a:r>
          </a:p>
        </p:txBody>
      </p:sp>
      <p:sp>
        <p:nvSpPr>
          <p:cNvPr id="10" name="Text Placeholder 2">
            <a:extLst>
              <a:ext uri="{FF2B5EF4-FFF2-40B4-BE49-F238E27FC236}">
                <a16:creationId xmlns:a16="http://schemas.microsoft.com/office/drawing/2014/main" id="{2F2AA107-37A0-6640-94E6-ADA5A39A9FA3}"/>
              </a:ext>
            </a:extLst>
          </p:cNvPr>
          <p:cNvSpPr>
            <a:spLocks noGrp="1"/>
          </p:cNvSpPr>
          <p:nvPr>
            <p:ph type="body" sz="quarter" idx="15" hasCustomPrompt="1"/>
          </p:nvPr>
        </p:nvSpPr>
        <p:spPr>
          <a:xfrm>
            <a:off x="397668" y="1002771"/>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dirty="0"/>
              <a:t>Once the students have reached the learning goal create activities that have them practice the exact skill that has just been taught. This section can be differentiated. </a:t>
            </a:r>
          </a:p>
          <a:p>
            <a:pPr lvl="0"/>
            <a:endParaRPr lang="en-US" dirty="0"/>
          </a:p>
          <a:p>
            <a:pPr lvl="0"/>
            <a:r>
              <a:rPr lang="en-US" dirty="0"/>
              <a:t>Click to add text. Delete textbox if unneeded. </a:t>
            </a:r>
          </a:p>
        </p:txBody>
      </p:sp>
    </p:spTree>
    <p:extLst>
      <p:ext uri="{BB962C8B-B14F-4D97-AF65-F5344CB8AC3E}">
        <p14:creationId xmlns:p14="http://schemas.microsoft.com/office/powerpoint/2010/main" val="113596126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RC)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9" y="208656"/>
            <a:ext cx="1347844" cy="515262"/>
          </a:xfrm>
          <a:prstGeom prst="rect">
            <a:avLst/>
          </a:prstGeom>
          <a:solidFill>
            <a:srgbClr val="382248"/>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723918"/>
            <a:ext cx="11577177" cy="1204895"/>
          </a:xfrm>
          <a:prstGeom prst="rect">
            <a:avLst/>
          </a:prstGeom>
          <a:solidFill>
            <a:srgbClr val="FFB6F2"/>
          </a:solidFill>
          <a:ln>
            <a:noFill/>
          </a:ln>
        </p:spPr>
        <p:txBody>
          <a:bodyPr wrap="square" rtlCol="0" anchor="ctr">
            <a:normAutofit/>
          </a:bodyPr>
          <a:lstStyle/>
          <a:p>
            <a:r>
              <a:rPr lang="en-US" sz="6000" b="1" i="0" dirty="0">
                <a:solidFill>
                  <a:srgbClr val="382248"/>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2649248"/>
          </a:xfrm>
          <a:prstGeom prst="rect">
            <a:avLst/>
          </a:prstGeom>
          <a:noFill/>
        </p:spPr>
        <p:txBody>
          <a:bodyPr tIns="144000" bIns="0" anchor="ctr"/>
          <a:lstStyle>
            <a:lvl1pPr marL="0" indent="0" algn="ctr">
              <a:buNone/>
              <a:defRPr sz="6000" b="1" i="0">
                <a:solidFill>
                  <a:srgbClr val="382248"/>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Break it into pieces</a:t>
            </a:r>
          </a:p>
        </p:txBody>
      </p:sp>
    </p:spTree>
    <p:extLst>
      <p:ext uri="{BB962C8B-B14F-4D97-AF65-F5344CB8AC3E}">
        <p14:creationId xmlns:p14="http://schemas.microsoft.com/office/powerpoint/2010/main" val="244027540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RC)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4163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R)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71437" cy="515262"/>
          </a:xfrm>
          <a:prstGeom prst="rect">
            <a:avLst/>
          </a:prstGeom>
          <a:solidFill>
            <a:srgbClr val="4C223F"/>
          </a:solidFill>
          <a:ln>
            <a:noFill/>
          </a:ln>
        </p:spPr>
        <p:txBody>
          <a:bodyPr wrap="square" rtlCol="0" anchor="ctr">
            <a:noAutofit/>
          </a:bodyPr>
          <a:lstStyle/>
          <a:p>
            <a:r>
              <a:rPr lang="en-US" sz="2400" b="1" i="0" dirty="0">
                <a:solidFill>
                  <a:srgbClr val="FFB6F2"/>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FFB6F2"/>
          </a:solidFill>
          <a:ln>
            <a:noFill/>
          </a:ln>
        </p:spPr>
        <p:txBody>
          <a:bodyPr wrap="square" rtlCol="0" anchor="ctr">
            <a:normAutofit/>
          </a:bodyPr>
          <a:lstStyle/>
          <a:p>
            <a:r>
              <a:rPr lang="en-US" sz="2400" b="1" i="0" dirty="0">
                <a:solidFill>
                  <a:srgbClr val="4C223F"/>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A14986"/>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4C223F"/>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Target: Easy</a:t>
            </a:r>
          </a:p>
        </p:txBody>
      </p:sp>
    </p:spTree>
    <p:extLst>
      <p:ext uri="{BB962C8B-B14F-4D97-AF65-F5344CB8AC3E}">
        <p14:creationId xmlns:p14="http://schemas.microsoft.com/office/powerpoint/2010/main" val="34597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R)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9" y="208656"/>
            <a:ext cx="1347844" cy="515262"/>
          </a:xfrm>
          <a:prstGeom prst="rect">
            <a:avLst/>
          </a:prstGeom>
          <a:solidFill>
            <a:srgbClr val="4C223F"/>
          </a:solidFill>
          <a:ln>
            <a:noFill/>
          </a:ln>
        </p:spPr>
        <p:txBody>
          <a:bodyPr wrap="square" rtlCol="0" anchor="ctr">
            <a:noAutofit/>
          </a:bodyPr>
          <a:lstStyle/>
          <a:p>
            <a:r>
              <a:rPr lang="en-US" sz="2400" b="1" i="0" dirty="0">
                <a:solidFill>
                  <a:schemeClr val="accent5">
                    <a:lumMod val="40000"/>
                    <a:lumOff val="60000"/>
                  </a:schemeClr>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723918"/>
            <a:ext cx="11577177" cy="1204895"/>
          </a:xfrm>
          <a:prstGeom prst="rect">
            <a:avLst/>
          </a:prstGeom>
          <a:solidFill>
            <a:srgbClr val="FFB6F2"/>
          </a:solidFill>
          <a:ln>
            <a:noFill/>
          </a:ln>
        </p:spPr>
        <p:txBody>
          <a:bodyPr wrap="square" rtlCol="0" anchor="ctr">
            <a:normAutofit/>
          </a:bodyPr>
          <a:lstStyle/>
          <a:p>
            <a:pPr marL="0" indent="0">
              <a:tabLst>
                <a:tab pos="3597275" algn="l"/>
              </a:tabLst>
            </a:pPr>
            <a:r>
              <a:rPr lang="en-US" sz="6000" b="1" i="0" dirty="0">
                <a:solidFill>
                  <a:srgbClr val="4C223F"/>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2649248"/>
          </a:xfrm>
          <a:prstGeom prst="rect">
            <a:avLst/>
          </a:prstGeom>
          <a:noFill/>
        </p:spPr>
        <p:txBody>
          <a:bodyPr tIns="144000" bIns="0" anchor="ctr"/>
          <a:lstStyle>
            <a:lvl1pPr marL="0" indent="0" algn="ctr">
              <a:buNone/>
              <a:defRPr sz="6000" b="1" i="0">
                <a:solidFill>
                  <a:srgbClr val="4C223F"/>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dirty="0"/>
              <a:t>Break it into pieces</a:t>
            </a:r>
          </a:p>
        </p:txBody>
      </p:sp>
    </p:spTree>
    <p:extLst>
      <p:ext uri="{BB962C8B-B14F-4D97-AF65-F5344CB8AC3E}">
        <p14:creationId xmlns:p14="http://schemas.microsoft.com/office/powerpoint/2010/main" val="3740704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R) Hyper-speed Recite">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6" y="205651"/>
            <a:ext cx="2819400" cy="423863"/>
          </a:xfrm>
          <a:prstGeom prst="rect">
            <a:avLst/>
          </a:prstGeom>
          <a:solidFill>
            <a:srgbClr val="A14986"/>
          </a:solidFill>
        </p:spPr>
        <p:txBody>
          <a:bodyPr wrap="square" rtlCol="0" anchor="ctr">
            <a:noAutofit/>
          </a:bodyPr>
          <a:lstStyle/>
          <a:p>
            <a:pPr algn="ctr"/>
            <a:r>
              <a:rPr lang="en-US" sz="2000" b="1" i="0" dirty="0">
                <a:solidFill>
                  <a:srgbClr val="FFB6F2"/>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square" rtlCol="0" anchor="ctr">
            <a:normAutofit fontScale="25000" lnSpcReduction="20000"/>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25002" y="629514"/>
            <a:ext cx="5504743"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25002" y="1772516"/>
            <a:ext cx="5504744"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2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25002" y="2922543"/>
            <a:ext cx="5504744"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25002" y="4072570"/>
            <a:ext cx="5504744"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25002" y="5201522"/>
            <a:ext cx="5504744"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wrap="square"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5 Answer</a:t>
            </a:r>
          </a:p>
        </p:txBody>
      </p:sp>
    </p:spTree>
    <p:extLst>
      <p:ext uri="{BB962C8B-B14F-4D97-AF65-F5344CB8AC3E}">
        <p14:creationId xmlns:p14="http://schemas.microsoft.com/office/powerpoint/2010/main" val="2988423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R) Hyper-speed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6" y="205651"/>
            <a:ext cx="2819400" cy="423863"/>
          </a:xfrm>
          <a:prstGeom prst="rect">
            <a:avLst/>
          </a:prstGeom>
          <a:solidFill>
            <a:srgbClr val="A14986"/>
          </a:solidFill>
        </p:spPr>
        <p:txBody>
          <a:bodyPr wrap="square" rtlCol="0" anchor="ctr">
            <a:noAutofit/>
          </a:bodyPr>
          <a:lstStyle/>
          <a:p>
            <a:pPr algn="ctr"/>
            <a:r>
              <a:rPr lang="en-US" sz="2000" b="1" i="0" dirty="0">
                <a:solidFill>
                  <a:srgbClr val="FFB6F2"/>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rgbClr val="A14986"/>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solidFill>
                <a:srgbClr val="A14986"/>
              </a:solidFill>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63638" y="629514"/>
            <a:ext cx="5466107"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63638" y="1772516"/>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2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63638" y="2915518"/>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63638" y="4058520"/>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63638" y="5201522"/>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0070C0"/>
                </a:solidFill>
                <a:latin typeface="Century Gothic" panose="020B0502020202020204" pitchFamily="34" charset="0"/>
              </a:defRPr>
            </a:lvl1pPr>
          </a:lstStyle>
          <a:p>
            <a:pPr lvl="0"/>
            <a:r>
              <a:rPr lang="en-US" dirty="0"/>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A14986"/>
                </a:solidFill>
                <a:latin typeface="Century Gothic" panose="020B0502020202020204" pitchFamily="34" charset="0"/>
              </a:defRPr>
            </a:lvl1pPr>
          </a:lstStyle>
          <a:p>
            <a:pPr lvl="0"/>
            <a:r>
              <a:rPr lang="en-US" dirty="0"/>
              <a:t>5 Answer</a:t>
            </a:r>
          </a:p>
        </p:txBody>
      </p:sp>
    </p:spTree>
    <p:extLst>
      <p:ext uri="{BB962C8B-B14F-4D97-AF65-F5344CB8AC3E}">
        <p14:creationId xmlns:p14="http://schemas.microsoft.com/office/powerpoint/2010/main" val="1221096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12" grpId="0" build="p">
        <p:tmplLst>
          <p:tmpl lvl="1">
            <p:tnLst>
              <p:par>
                <p:cTn presetID="1"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childTnLst>
                </p:cTn>
              </p:par>
            </p:tnLst>
          </p:tmpl>
        </p:tmplLst>
      </p:bldP>
      <p:bldP spid="13" grpId="0" build="p">
        <p:tmplLst>
          <p:tmpl lvl="1">
            <p:tnLst>
              <p:par>
                <p:cTn presetID="1"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childTnLst>
                </p:cTn>
              </p:par>
            </p:tnLst>
          </p:tmpl>
        </p:tmplLst>
      </p:bldP>
      <p:bldP spid="14" grpId="0" build="p">
        <p:tmplLst>
          <p:tmpl lvl="1">
            <p:tnLst>
              <p:par>
                <p:cTn presetID="1" presetClass="entr" presetSubtype="0" fill="hold" nodeType="clickEffect">
                  <p:stCondLst>
                    <p:cond delay="0"/>
                  </p:stCondLst>
                  <p:childTnLst>
                    <p:set>
                      <p:cBhvr>
                        <p:cTn dur="1" fill="hold">
                          <p:stCondLst>
                            <p:cond delay="0"/>
                          </p:stCondLst>
                        </p:cTn>
                        <p:tgtEl>
                          <p:spTgt spid="14"/>
                        </p:tgtEl>
                        <p:attrNameLst>
                          <p:attrName>style.visibility</p:attrName>
                        </p:attrNameLst>
                      </p:cBhvr>
                      <p:to>
                        <p:strVal val="visible"/>
                      </p:to>
                    </p:set>
                  </p:childTnLst>
                </p:cTn>
              </p:par>
            </p:tnLst>
          </p:tmpl>
        </p:tmplLst>
      </p:bldP>
      <p:bldP spid="15" grpId="0" build="p">
        <p:tmplLst>
          <p:tmpl lvl="1">
            <p:tnLst>
              <p:par>
                <p:cTn presetID="1"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childTnLst>
                </p:cTn>
              </p:par>
            </p:tnLst>
          </p:tmpl>
        </p:tmplLst>
      </p:bldP>
      <p:bldP spid="16" grpId="0" build="p">
        <p:tmplLst>
          <p:tmpl lvl="1">
            <p:tnLst>
              <p:par>
                <p:cTn presetID="1" presetClass="entr" presetSubtype="0" fill="hold" nodeType="clickEffect">
                  <p:stCondLst>
                    <p:cond delay="0"/>
                  </p:stCondLst>
                  <p:childTnLst>
                    <p:set>
                      <p:cBhvr>
                        <p:cTn dur="1" fill="hold">
                          <p:stCondLst>
                            <p:cond delay="0"/>
                          </p:stCondLst>
                        </p:cTn>
                        <p:tgtEl>
                          <p:spTgt spid="16"/>
                        </p:tgtEl>
                        <p:attrNameLst>
                          <p:attrName>style.visibility</p:attrName>
                        </p:attrNameLst>
                      </p:cBhvr>
                      <p:to>
                        <p:strVal val="visible"/>
                      </p:to>
                    </p:set>
                  </p:childTnLst>
                </p:cTn>
              </p:par>
            </p:tnLst>
          </p:tmpl>
        </p:tmplLst>
      </p:bldP>
      <p:bldP spid="17" grpId="0" build="p">
        <p:tmplLst>
          <p:tmpl lvl="1">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cTn>
              </p:par>
            </p:tnLst>
          </p:tmpl>
        </p:tmplLst>
      </p:bldP>
      <p:bldP spid="18" grpId="0" build="p">
        <p:tmplLst>
          <p:tmpl lvl="1">
            <p:tnLst>
              <p:par>
                <p:cTn presetID="1" presetClass="entr" presetSubtype="0" fill="hold" nodeType="clickEffect">
                  <p:stCondLst>
                    <p:cond delay="0"/>
                  </p:stCondLst>
                  <p:childTnLst>
                    <p:set>
                      <p:cBhvr>
                        <p:cTn dur="1" fill="hold">
                          <p:stCondLst>
                            <p:cond delay="0"/>
                          </p:stCondLst>
                        </p:cTn>
                        <p:tgtEl>
                          <p:spTgt spid="18"/>
                        </p:tgtEl>
                        <p:attrNameLst>
                          <p:attrName>style.visibility</p:attrName>
                        </p:attrNameLst>
                      </p:cBhvr>
                      <p:to>
                        <p:strVal val="visible"/>
                      </p:to>
                    </p:set>
                  </p:childTnLst>
                </p:cTn>
              </p:par>
            </p:tnLst>
          </p:tmpl>
        </p:tmplLst>
      </p:bldP>
      <p:bldP spid="19" grpId="0" build="p">
        <p:tmplLst>
          <p:tmpl lvl="1">
            <p:tnLst>
              <p:par>
                <p:cTn presetID="1"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childTnLst>
                </p:cTn>
              </p:par>
            </p:tnLst>
          </p:tmpl>
        </p:tmplLst>
      </p:bldP>
      <p:bldP spid="20" grpId="0" build="p">
        <p:tmplLst>
          <p:tmpl lvl="1">
            <p:tnLst>
              <p:par>
                <p:cTn presetID="1" presetClass="entr" presetSubtype="0" fill="hold" nodeType="clickEffect">
                  <p:stCondLst>
                    <p:cond delay="0"/>
                  </p:stCondLst>
                  <p:childTnLst>
                    <p:set>
                      <p:cBhvr>
                        <p:cTn dur="1" fill="hold">
                          <p:stCondLst>
                            <p:cond delay="0"/>
                          </p:stCondLst>
                        </p:cTn>
                        <p:tgtEl>
                          <p:spTgt spid="20"/>
                        </p:tgtEl>
                        <p:attrNameLst>
                          <p:attrName>style.visibility</p:attrName>
                        </p:attrNameLst>
                      </p:cBhvr>
                      <p:to>
                        <p:strVal val="visible"/>
                      </p:to>
                    </p:se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R) Recite">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06066"/>
            <a:ext cx="1533525" cy="352426"/>
          </a:xfrm>
          <a:prstGeom prst="rect">
            <a:avLst/>
          </a:prstGeom>
          <a:solidFill>
            <a:srgbClr val="4C223F"/>
          </a:solidFill>
        </p:spPr>
        <p:txBody>
          <a:bodyPr wrap="square" rtlCol="0" anchor="ctr">
            <a:noAutofit/>
          </a:bodyPr>
          <a:lstStyle/>
          <a:p>
            <a:pPr algn="ctr"/>
            <a:r>
              <a:rPr lang="en-US" sz="1600" b="1" i="0" dirty="0">
                <a:solidFill>
                  <a:srgbClr val="FFB6F2"/>
                </a:solidFill>
                <a:latin typeface="Century Gothic" panose="020B0502020202020204" pitchFamily="34" charset="0"/>
                <a:cs typeface="Futura Medium" panose="020B0602020204020303" pitchFamily="34" charset="-79"/>
              </a:rPr>
              <a:t>Recite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dirty="0">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dirty="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58432"/>
            <a:ext cx="8954305" cy="191452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dirty="0"/>
              <a:t>Go over the steps they already know from this unit, or from relevant prior knowledge.  </a:t>
            </a:r>
          </a:p>
          <a:p>
            <a:pPr lvl="0"/>
            <a:endParaRPr lang="en-US" dirty="0"/>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text. Delete textbox if unneeded. </a:t>
            </a:r>
          </a:p>
        </p:txBody>
      </p:sp>
    </p:spTree>
    <p:extLst>
      <p:ext uri="{BB962C8B-B14F-4D97-AF65-F5344CB8AC3E}">
        <p14:creationId xmlns:p14="http://schemas.microsoft.com/office/powerpoint/2010/main" val="1007288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6" Type="http://schemas.openxmlformats.org/officeDocument/2006/relationships/image" Target="../media/image1.jpe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theme" Target="../theme/theme2.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3" Type="http://schemas.openxmlformats.org/officeDocument/2006/relationships/slideLayout" Target="../slideLayouts/slideLayout29.xml"/><Relationship Id="rId7" Type="http://schemas.openxmlformats.org/officeDocument/2006/relationships/slideLayout" Target="../slideLayouts/slideLayout33.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5" Type="http://schemas.openxmlformats.org/officeDocument/2006/relationships/slideLayout" Target="../slideLayouts/slideLayout31.xml"/><Relationship Id="rId10" Type="http://schemas.openxmlformats.org/officeDocument/2006/relationships/image" Target="../media/image1.jpeg"/><Relationship Id="rId4" Type="http://schemas.openxmlformats.org/officeDocument/2006/relationships/slideLayout" Target="../slideLayouts/slideLayout30.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image" Target="../media/image1.jpeg"/><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ACB8789-C5D7-6249-9847-EB3816E191ED}"/>
              </a:ext>
            </a:extLst>
          </p:cNvPr>
          <p:cNvSpPr/>
          <p:nvPr userDrawn="1"/>
        </p:nvSpPr>
        <p:spPr>
          <a:xfrm>
            <a:off x="0" y="0"/>
            <a:ext cx="12192000" cy="6858000"/>
          </a:xfrm>
          <a:prstGeom prst="rect">
            <a:avLst/>
          </a:prstGeom>
          <a:solidFill>
            <a:srgbClr val="A149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86F1C9-C15E-0448-B006-3ECFAB54CD2D}"/>
              </a:ext>
            </a:extLst>
          </p:cNvPr>
          <p:cNvSpPr/>
          <p:nvPr userDrawn="1"/>
        </p:nvSpPr>
        <p:spPr>
          <a:xfrm>
            <a:off x="297833" y="221673"/>
            <a:ext cx="11575512"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C4F9A874-5CE1-8647-AFA9-BD43474DD64E}"/>
              </a:ext>
            </a:extLst>
          </p:cNvPr>
          <p:cNvPicPr>
            <a:picLocks noChangeAspect="1"/>
          </p:cNvPicPr>
          <p:nvPr userDrawn="1"/>
        </p:nvPicPr>
        <p:blipFill>
          <a:blip r:embed="rId14"/>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4030593586"/>
      </p:ext>
    </p:extLst>
  </p:cSld>
  <p:clrMap bg1="lt1" tx1="dk1" bg2="lt2" tx2="dk2" accent1="accent1" accent2="accent2" accent3="accent3" accent4="accent4" accent5="accent5" accent6="accent6" hlink="hlink" folHlink="folHlink"/>
  <p:sldLayoutIdLst>
    <p:sldLayoutId id="2147484258" r:id="rId1"/>
    <p:sldLayoutId id="2147484233" r:id="rId2"/>
    <p:sldLayoutId id="2147484234" r:id="rId3"/>
    <p:sldLayoutId id="2147484235" r:id="rId4"/>
    <p:sldLayoutId id="2147484236" r:id="rId5"/>
    <p:sldLayoutId id="2147484257" r:id="rId6"/>
    <p:sldLayoutId id="2147484254" r:id="rId7"/>
    <p:sldLayoutId id="2147484255" r:id="rId8"/>
    <p:sldLayoutId id="2147484237" r:id="rId9"/>
    <p:sldLayoutId id="2147484238" r:id="rId10"/>
    <p:sldLayoutId id="2147484239" r:id="rId11"/>
    <p:sldLayoutId id="214748424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3AA52D-1531-D74F-B0A5-6078D4C9110F}"/>
              </a:ext>
            </a:extLst>
          </p:cNvPr>
          <p:cNvSpPr/>
          <p:nvPr userDrawn="1"/>
        </p:nvSpPr>
        <p:spPr>
          <a:xfrm>
            <a:off x="0" y="0"/>
            <a:ext cx="12192000" cy="6858000"/>
          </a:xfrm>
          <a:prstGeom prst="rect">
            <a:avLst/>
          </a:prstGeom>
          <a:solidFill>
            <a:srgbClr val="3B8C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BC489FE-D005-E249-B3C3-A41B78A14714}"/>
              </a:ext>
            </a:extLst>
          </p:cNvPr>
          <p:cNvSpPr/>
          <p:nvPr userDrawn="1"/>
        </p:nvSpPr>
        <p:spPr>
          <a:xfrm>
            <a:off x="297833" y="221673"/>
            <a:ext cx="11575512"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DC76C98-0227-3747-80B1-ED384456CDE8}"/>
              </a:ext>
            </a:extLst>
          </p:cNvPr>
          <p:cNvPicPr>
            <a:picLocks noChangeAspect="1"/>
          </p:cNvPicPr>
          <p:nvPr userDrawn="1"/>
        </p:nvPicPr>
        <p:blipFill>
          <a:blip r:embed="rId16"/>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966436070"/>
      </p:ext>
    </p:extLst>
  </p:cSld>
  <p:clrMap bg1="lt1" tx1="dk1" bg2="lt2" tx2="dk2" accent1="accent1" accent2="accent2" accent3="accent3" accent4="accent4" accent5="accent5" accent6="accent6" hlink="hlink" folHlink="folHlink"/>
  <p:sldLayoutIdLst>
    <p:sldLayoutId id="2147484217" r:id="rId1"/>
    <p:sldLayoutId id="2147484228" r:id="rId2"/>
    <p:sldLayoutId id="2147484229" r:id="rId3"/>
    <p:sldLayoutId id="2147484230" r:id="rId4"/>
    <p:sldLayoutId id="2147484222" r:id="rId5"/>
    <p:sldLayoutId id="2147484219" r:id="rId6"/>
    <p:sldLayoutId id="2147484220" r:id="rId7"/>
    <p:sldLayoutId id="2147484221" r:id="rId8"/>
    <p:sldLayoutId id="2147484218" r:id="rId9"/>
    <p:sldLayoutId id="2147484231" r:id="rId10"/>
    <p:sldLayoutId id="2147484223" r:id="rId11"/>
    <p:sldLayoutId id="2147484256" r:id="rId12"/>
    <p:sldLayoutId id="2147484241" r:id="rId13"/>
    <p:sldLayoutId id="21474842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ACB8789-C5D7-6249-9847-EB3816E191ED}"/>
              </a:ext>
            </a:extLst>
          </p:cNvPr>
          <p:cNvSpPr/>
          <p:nvPr userDrawn="1"/>
        </p:nvSpPr>
        <p:spPr>
          <a:xfrm>
            <a:off x="0" y="0"/>
            <a:ext cx="12192000" cy="6858000"/>
          </a:xfrm>
          <a:prstGeom prst="rect">
            <a:avLst/>
          </a:prstGeom>
          <a:solidFill>
            <a:srgbClr val="4799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86F1C9-C15E-0448-B006-3ECFAB54CD2D}"/>
              </a:ext>
            </a:extLst>
          </p:cNvPr>
          <p:cNvSpPr/>
          <p:nvPr userDrawn="1"/>
        </p:nvSpPr>
        <p:spPr>
          <a:xfrm>
            <a:off x="297833" y="221673"/>
            <a:ext cx="11575512"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C4F9A874-5CE1-8647-AFA9-BD43474DD64E}"/>
              </a:ext>
            </a:extLst>
          </p:cNvPr>
          <p:cNvPicPr>
            <a:picLocks noChangeAspect="1"/>
          </p:cNvPicPr>
          <p:nvPr userDrawn="1"/>
        </p:nvPicPr>
        <p:blipFill>
          <a:blip r:embed="rId10"/>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1200851513"/>
      </p:ext>
    </p:extLst>
  </p:cSld>
  <p:clrMap bg1="lt1" tx1="dk1" bg2="lt2" tx2="dk2" accent1="accent1" accent2="accent2" accent3="accent3" accent4="accent4" accent5="accent5" accent6="accent6" hlink="hlink" folHlink="folHlink"/>
  <p:sldLayoutIdLst>
    <p:sldLayoutId id="2147484243" r:id="rId1"/>
    <p:sldLayoutId id="2147484244" r:id="rId2"/>
    <p:sldLayoutId id="2147484245" r:id="rId3"/>
    <p:sldLayoutId id="2147484246" r:id="rId4"/>
    <p:sldLayoutId id="2147484247" r:id="rId5"/>
    <p:sldLayoutId id="2147484253" r:id="rId6"/>
    <p:sldLayoutId id="2147484252" r:id="rId7"/>
    <p:sldLayoutId id="2147484250"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3AA52D-1531-D74F-B0A5-6078D4C9110F}"/>
              </a:ext>
            </a:extLst>
          </p:cNvPr>
          <p:cNvSpPr/>
          <p:nvPr userDrawn="1"/>
        </p:nvSpPr>
        <p:spPr>
          <a:xfrm>
            <a:off x="0" y="0"/>
            <a:ext cx="12192000" cy="6858000"/>
          </a:xfrm>
          <a:prstGeom prst="rect">
            <a:avLst/>
          </a:prstGeom>
          <a:solidFill>
            <a:srgbClr val="683F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BC489FE-D005-E249-B3C3-A41B78A14714}"/>
              </a:ext>
            </a:extLst>
          </p:cNvPr>
          <p:cNvSpPr/>
          <p:nvPr userDrawn="1"/>
        </p:nvSpPr>
        <p:spPr>
          <a:xfrm>
            <a:off x="297833" y="221673"/>
            <a:ext cx="11575512"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DC76C98-0227-3747-80B1-ED384456CDE8}"/>
              </a:ext>
            </a:extLst>
          </p:cNvPr>
          <p:cNvPicPr>
            <a:picLocks noChangeAspect="1"/>
          </p:cNvPicPr>
          <p:nvPr userDrawn="1"/>
        </p:nvPicPr>
        <p:blipFill>
          <a:blip r:embed="rId15"/>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603649598"/>
      </p:ext>
    </p:extLst>
  </p:cSld>
  <p:clrMap bg1="lt1" tx1="dk1" bg2="lt2" tx2="dk2" accent1="accent1" accent2="accent2" accent3="accent3" accent4="accent4" accent5="accent5" accent6="accent6" hlink="hlink" folHlink="folHlink"/>
  <p:sldLayoutIdLst>
    <p:sldLayoutId id="2147484260" r:id="rId1"/>
    <p:sldLayoutId id="2147484261" r:id="rId2"/>
    <p:sldLayoutId id="2147484262" r:id="rId3"/>
    <p:sldLayoutId id="2147484263" r:id="rId4"/>
    <p:sldLayoutId id="2147484264" r:id="rId5"/>
    <p:sldLayoutId id="2147484265" r:id="rId6"/>
    <p:sldLayoutId id="2147484266" r:id="rId7"/>
    <p:sldLayoutId id="2147484267" r:id="rId8"/>
    <p:sldLayoutId id="2147484268" r:id="rId9"/>
    <p:sldLayoutId id="2147484269" r:id="rId10"/>
    <p:sldLayoutId id="2147484270" r:id="rId11"/>
    <p:sldLayoutId id="2147484271" r:id="rId12"/>
    <p:sldLayoutId id="2147484272"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jp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AB443A-12B7-F74B-8A3B-3C67E4C5770F}"/>
              </a:ext>
            </a:extLst>
          </p:cNvPr>
          <p:cNvSpPr>
            <a:spLocks noGrp="1"/>
          </p:cNvSpPr>
          <p:nvPr>
            <p:ph type="body" sz="quarter" idx="10"/>
          </p:nvPr>
        </p:nvSpPr>
        <p:spPr/>
        <p:txBody>
          <a:bodyPr>
            <a:normAutofit lnSpcReduction="10000"/>
          </a:bodyPr>
          <a:lstStyle/>
          <a:p>
            <a:r>
              <a:rPr lang="en-US" sz="4000" dirty="0"/>
              <a:t>Thinking back to yesterday…answer the following questions</a:t>
            </a:r>
          </a:p>
        </p:txBody>
      </p:sp>
      <p:sp>
        <p:nvSpPr>
          <p:cNvPr id="3" name="Text Placeholder 2">
            <a:extLst>
              <a:ext uri="{FF2B5EF4-FFF2-40B4-BE49-F238E27FC236}">
                <a16:creationId xmlns:a16="http://schemas.microsoft.com/office/drawing/2014/main" id="{2505C340-2C90-C047-8101-97C73A7BEFCD}"/>
              </a:ext>
            </a:extLst>
          </p:cNvPr>
          <p:cNvSpPr>
            <a:spLocks noGrp="1"/>
          </p:cNvSpPr>
          <p:nvPr>
            <p:ph type="body" sz="quarter" idx="11"/>
          </p:nvPr>
        </p:nvSpPr>
        <p:spPr/>
        <p:txBody>
          <a:bodyPr>
            <a:normAutofit/>
          </a:bodyPr>
          <a:lstStyle/>
          <a:p>
            <a:pPr marL="514350" indent="-514350">
              <a:buFont typeface="+mj-lt"/>
              <a:buAutoNum type="arabicPeriod"/>
            </a:pPr>
            <a:r>
              <a:rPr lang="en-AU" sz="3600" dirty="0"/>
              <a:t>How are stimulus and receptors related to one another?</a:t>
            </a:r>
          </a:p>
          <a:p>
            <a:pPr marL="514350" indent="-514350">
              <a:buFont typeface="+mj-lt"/>
              <a:buAutoNum type="arabicPeriod" startAt="2"/>
            </a:pPr>
            <a:r>
              <a:rPr lang="en-AU" sz="3600" dirty="0"/>
              <a:t>What does the ability to detect smell rely on?</a:t>
            </a:r>
          </a:p>
          <a:p>
            <a:endParaRPr lang="en-AU" dirty="0"/>
          </a:p>
        </p:txBody>
      </p:sp>
    </p:spTree>
    <p:extLst>
      <p:ext uri="{BB962C8B-B14F-4D97-AF65-F5344CB8AC3E}">
        <p14:creationId xmlns:p14="http://schemas.microsoft.com/office/powerpoint/2010/main" val="3967269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15A9C0D-6A52-6247-8775-0F04BA8DF6B9}"/>
              </a:ext>
            </a:extLst>
          </p:cNvPr>
          <p:cNvSpPr>
            <a:spLocks noGrp="1"/>
          </p:cNvSpPr>
          <p:nvPr>
            <p:ph type="body" sz="quarter" idx="14"/>
          </p:nvPr>
        </p:nvSpPr>
        <p:spPr/>
        <p:txBody>
          <a:bodyPr/>
          <a:lstStyle/>
          <a:p>
            <a:endParaRPr lang="en-US"/>
          </a:p>
        </p:txBody>
      </p:sp>
      <p:sp>
        <p:nvSpPr>
          <p:cNvPr id="3" name="Text Placeholder 2">
            <a:extLst>
              <a:ext uri="{FF2B5EF4-FFF2-40B4-BE49-F238E27FC236}">
                <a16:creationId xmlns:a16="http://schemas.microsoft.com/office/drawing/2014/main" id="{7FC66506-E4E9-7945-A750-968CC853DCA3}"/>
              </a:ext>
            </a:extLst>
          </p:cNvPr>
          <p:cNvSpPr>
            <a:spLocks noGrp="1"/>
          </p:cNvSpPr>
          <p:nvPr>
            <p:ph type="body" sz="quarter" idx="15"/>
          </p:nvPr>
        </p:nvSpPr>
        <p:spPr/>
        <p:txBody>
          <a:bodyPr/>
          <a:lstStyle/>
          <a:p>
            <a:endParaRPr lang="en-US"/>
          </a:p>
        </p:txBody>
      </p:sp>
      <p:pic>
        <p:nvPicPr>
          <p:cNvPr id="5" name="Picture 4">
            <a:extLst>
              <a:ext uri="{FF2B5EF4-FFF2-40B4-BE49-F238E27FC236}">
                <a16:creationId xmlns:a16="http://schemas.microsoft.com/office/drawing/2014/main" id="{A6CC9269-FCE0-4F45-B065-F7B5597DA876}"/>
              </a:ext>
            </a:extLst>
          </p:cNvPr>
          <p:cNvPicPr>
            <a:picLocks noChangeAspect="1"/>
          </p:cNvPicPr>
          <p:nvPr/>
        </p:nvPicPr>
        <p:blipFill>
          <a:blip r:embed="rId2"/>
          <a:stretch>
            <a:fillRect/>
          </a:stretch>
        </p:blipFill>
        <p:spPr>
          <a:xfrm>
            <a:off x="190500" y="107156"/>
            <a:ext cx="11684000" cy="6572249"/>
          </a:xfrm>
          <a:prstGeom prst="rect">
            <a:avLst/>
          </a:prstGeom>
        </p:spPr>
      </p:pic>
    </p:spTree>
    <p:extLst>
      <p:ext uri="{BB962C8B-B14F-4D97-AF65-F5344CB8AC3E}">
        <p14:creationId xmlns:p14="http://schemas.microsoft.com/office/powerpoint/2010/main" val="741603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3E38655-E693-174F-909B-5935DA0FDF4C}"/>
              </a:ext>
            </a:extLst>
          </p:cNvPr>
          <p:cNvSpPr>
            <a:spLocks noGrp="1"/>
          </p:cNvSpPr>
          <p:nvPr>
            <p:ph type="body" sz="quarter" idx="14"/>
          </p:nvPr>
        </p:nvSpPr>
        <p:spPr/>
        <p:txBody>
          <a:bodyPr/>
          <a:lstStyle/>
          <a:p>
            <a:endParaRPr lang="en-US"/>
          </a:p>
        </p:txBody>
      </p:sp>
      <p:sp>
        <p:nvSpPr>
          <p:cNvPr id="3" name="Text Placeholder 2">
            <a:extLst>
              <a:ext uri="{FF2B5EF4-FFF2-40B4-BE49-F238E27FC236}">
                <a16:creationId xmlns:a16="http://schemas.microsoft.com/office/drawing/2014/main" id="{B30F316A-B2BB-A847-8AFF-69E7037D2722}"/>
              </a:ext>
            </a:extLst>
          </p:cNvPr>
          <p:cNvSpPr>
            <a:spLocks noGrp="1"/>
          </p:cNvSpPr>
          <p:nvPr>
            <p:ph type="body" sz="quarter" idx="15"/>
          </p:nvPr>
        </p:nvSpPr>
        <p:spPr>
          <a:xfrm>
            <a:off x="397668" y="965946"/>
            <a:ext cx="10308432" cy="4901454"/>
          </a:xfrm>
        </p:spPr>
        <p:txBody>
          <a:bodyPr/>
          <a:lstStyle/>
          <a:p>
            <a:r>
              <a:rPr lang="en-AU" sz="3600" dirty="0"/>
              <a:t>Nerves</a:t>
            </a:r>
            <a:r>
              <a:rPr lang="en-AU" sz="3600" b="0" dirty="0"/>
              <a:t> </a:t>
            </a:r>
          </a:p>
          <a:p>
            <a:pPr marL="457200" indent="-457200">
              <a:buFont typeface="Arial" panose="020B0604020202020204" pitchFamily="34" charset="0"/>
              <a:buChar char="•"/>
            </a:pPr>
            <a:r>
              <a:rPr lang="en-AU" b="0" dirty="0">
                <a:solidFill>
                  <a:srgbClr val="0070C0"/>
                </a:solidFill>
              </a:rPr>
              <a:t>Each neuron has a large cell body that connects to a long thin axon (like fibre)</a:t>
            </a:r>
          </a:p>
          <a:p>
            <a:pPr marL="457200" indent="-457200">
              <a:buFont typeface="Arial" panose="020B0604020202020204" pitchFamily="34" charset="0"/>
              <a:buChar char="•"/>
            </a:pPr>
            <a:r>
              <a:rPr lang="en-AU" b="0" dirty="0">
                <a:solidFill>
                  <a:srgbClr val="0070C0"/>
                </a:solidFill>
              </a:rPr>
              <a:t>An axon carries the nerve impulse away from the cell body. </a:t>
            </a:r>
          </a:p>
          <a:p>
            <a:pPr marL="457200" indent="-457200">
              <a:buFont typeface="Arial" panose="020B0604020202020204" pitchFamily="34" charset="0"/>
              <a:buChar char="•"/>
            </a:pPr>
            <a:r>
              <a:rPr lang="en-AU" b="0" dirty="0"/>
              <a:t>The axons connecting your spinal cord to your foot can be up to 1 metre long. </a:t>
            </a:r>
          </a:p>
          <a:p>
            <a:pPr marL="457200" indent="-457200">
              <a:buFont typeface="Arial" panose="020B0604020202020204" pitchFamily="34" charset="0"/>
              <a:buChar char="•"/>
            </a:pPr>
            <a:r>
              <a:rPr lang="en-AU" b="0" dirty="0">
                <a:solidFill>
                  <a:srgbClr val="0070C0"/>
                </a:solidFill>
              </a:rPr>
              <a:t>At the end of the axon is a small bulb called the synaptic terminal. </a:t>
            </a:r>
          </a:p>
          <a:p>
            <a:pPr marL="457200" indent="-457200">
              <a:buFont typeface="Arial" panose="020B0604020202020204" pitchFamily="34" charset="0"/>
              <a:buChar char="•"/>
            </a:pPr>
            <a:r>
              <a:rPr lang="en-AU" b="0" dirty="0">
                <a:solidFill>
                  <a:srgbClr val="0070C0"/>
                </a:solidFill>
              </a:rPr>
              <a:t>Here, messages are passed to the next neuron. </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1058159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5AC8BD-CFE6-9F4E-A88D-2CD05E693C2D}"/>
              </a:ext>
            </a:extLst>
          </p:cNvPr>
          <p:cNvSpPr>
            <a:spLocks noGrp="1"/>
          </p:cNvSpPr>
          <p:nvPr>
            <p:ph type="body" sz="quarter" idx="14"/>
          </p:nvPr>
        </p:nvSpPr>
        <p:spPr/>
        <p:txBody>
          <a:bodyPr/>
          <a:lstStyle/>
          <a:p>
            <a:r>
              <a:rPr lang="en-US" dirty="0"/>
              <a:t>How neurons work</a:t>
            </a:r>
          </a:p>
        </p:txBody>
      </p:sp>
      <p:sp>
        <p:nvSpPr>
          <p:cNvPr id="3" name="Text Placeholder 2">
            <a:extLst>
              <a:ext uri="{FF2B5EF4-FFF2-40B4-BE49-F238E27FC236}">
                <a16:creationId xmlns:a16="http://schemas.microsoft.com/office/drawing/2014/main" id="{47C40AC7-911E-0149-9DC9-BCBD05E0A8DE}"/>
              </a:ext>
            </a:extLst>
          </p:cNvPr>
          <p:cNvSpPr>
            <a:spLocks noGrp="1"/>
          </p:cNvSpPr>
          <p:nvPr>
            <p:ph type="body" sz="quarter" idx="15"/>
          </p:nvPr>
        </p:nvSpPr>
        <p:spPr>
          <a:xfrm>
            <a:off x="397669" y="965946"/>
            <a:ext cx="7933532" cy="4914154"/>
          </a:xfrm>
        </p:spPr>
        <p:txBody>
          <a:bodyPr/>
          <a:lstStyle/>
          <a:p>
            <a:r>
              <a:rPr lang="en-AU" dirty="0"/>
              <a:t>Neurons</a:t>
            </a:r>
          </a:p>
          <a:p>
            <a:endParaRPr lang="en-AU" b="0" dirty="0"/>
          </a:p>
          <a:p>
            <a:r>
              <a:rPr lang="en-AU" b="0" dirty="0"/>
              <a:t>Nerves work just like electrical wires and require insulation in the same way. </a:t>
            </a:r>
          </a:p>
          <a:p>
            <a:r>
              <a:rPr lang="en-AU" b="0" dirty="0"/>
              <a:t>The axons are covered by a fatty layer called the myelin sheath. </a:t>
            </a:r>
          </a:p>
          <a:p>
            <a:r>
              <a:rPr lang="en-AU" b="0" dirty="0">
                <a:solidFill>
                  <a:srgbClr val="0070C0"/>
                </a:solidFill>
              </a:rPr>
              <a:t>The myelin sheath helps to speed up a nerve impulse along an axon by controlling its path. </a:t>
            </a:r>
          </a:p>
          <a:p>
            <a:endParaRPr lang="en-US" dirty="0"/>
          </a:p>
        </p:txBody>
      </p:sp>
    </p:spTree>
    <p:extLst>
      <p:ext uri="{BB962C8B-B14F-4D97-AF65-F5344CB8AC3E}">
        <p14:creationId xmlns:p14="http://schemas.microsoft.com/office/powerpoint/2010/main" val="1503974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320DF66-0762-724C-928C-9CD087AAFE60}"/>
              </a:ext>
            </a:extLst>
          </p:cNvPr>
          <p:cNvSpPr>
            <a:spLocks noGrp="1"/>
          </p:cNvSpPr>
          <p:nvPr>
            <p:ph type="body" sz="quarter" idx="14"/>
          </p:nvPr>
        </p:nvSpPr>
        <p:spPr/>
        <p:txBody>
          <a:bodyPr/>
          <a:lstStyle/>
          <a:p>
            <a:r>
              <a:rPr lang="en-US" dirty="0"/>
              <a:t>How neurons work</a:t>
            </a:r>
          </a:p>
        </p:txBody>
      </p:sp>
      <p:sp>
        <p:nvSpPr>
          <p:cNvPr id="3" name="Text Placeholder 2">
            <a:extLst>
              <a:ext uri="{FF2B5EF4-FFF2-40B4-BE49-F238E27FC236}">
                <a16:creationId xmlns:a16="http://schemas.microsoft.com/office/drawing/2014/main" id="{DA937F61-45BB-0241-8A73-84273C5A950C}"/>
              </a:ext>
            </a:extLst>
          </p:cNvPr>
          <p:cNvSpPr>
            <a:spLocks noGrp="1"/>
          </p:cNvSpPr>
          <p:nvPr>
            <p:ph type="body" sz="quarter" idx="15"/>
          </p:nvPr>
        </p:nvSpPr>
        <p:spPr>
          <a:xfrm>
            <a:off x="397668" y="965946"/>
            <a:ext cx="11337132" cy="1885950"/>
          </a:xfrm>
        </p:spPr>
        <p:txBody>
          <a:bodyPr/>
          <a:lstStyle/>
          <a:p>
            <a:endParaRPr lang="en-AU" sz="3200" b="0" dirty="0"/>
          </a:p>
          <a:p>
            <a:pPr marL="457200" indent="-457200">
              <a:buFont typeface="Arial" panose="020B0604020202020204" pitchFamily="34" charset="0"/>
              <a:buChar char="•"/>
            </a:pPr>
            <a:r>
              <a:rPr lang="en-AU" sz="3200" b="0" dirty="0"/>
              <a:t>Dendrites are nerve endings that branch out of the cell body. </a:t>
            </a:r>
          </a:p>
          <a:p>
            <a:pPr marL="457200" indent="-457200">
              <a:buFont typeface="Arial" panose="020B0604020202020204" pitchFamily="34" charset="0"/>
              <a:buChar char="•"/>
            </a:pPr>
            <a:r>
              <a:rPr lang="en-AU" sz="3200" b="0" dirty="0"/>
              <a:t>These highly sensitive, thin branches receive information and form contacts with the axons of other neurons, allowing nerve impulses to be transmitted. </a:t>
            </a:r>
          </a:p>
          <a:p>
            <a:pPr marL="457200" indent="-457200">
              <a:buFont typeface="Arial" panose="020B0604020202020204" pitchFamily="34" charset="0"/>
              <a:buChar char="•"/>
            </a:pPr>
            <a:r>
              <a:rPr lang="en-AU" sz="3200" b="0" dirty="0"/>
              <a:t>Dendrites bring information to the cell body and axons take information away from the cell body. </a:t>
            </a:r>
          </a:p>
          <a:p>
            <a:pPr marL="457200" indent="-457200">
              <a:buFont typeface="Arial" panose="020B0604020202020204" pitchFamily="34" charset="0"/>
              <a:buChar char="•"/>
            </a:pPr>
            <a:r>
              <a:rPr lang="en-AU" sz="3200" b="0" dirty="0"/>
              <a:t>Information from one neuron flows to another neuron across a synapse. </a:t>
            </a:r>
          </a:p>
          <a:p>
            <a:pPr marL="457200" indent="-457200">
              <a:buFont typeface="Arial" panose="020B0604020202020204" pitchFamily="34" charset="0"/>
              <a:buChar char="•"/>
            </a:pPr>
            <a:r>
              <a:rPr lang="en-AU" sz="3200" b="0" dirty="0"/>
              <a:t>The synapse is a small gap separating neurons. </a:t>
            </a:r>
          </a:p>
          <a:p>
            <a:endParaRPr lang="en-US" dirty="0"/>
          </a:p>
        </p:txBody>
      </p:sp>
    </p:spTree>
    <p:extLst>
      <p:ext uri="{BB962C8B-B14F-4D97-AF65-F5344CB8AC3E}">
        <p14:creationId xmlns:p14="http://schemas.microsoft.com/office/powerpoint/2010/main" val="22210059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E7EC49-A942-B346-95A9-9473583B7CE9}"/>
              </a:ext>
            </a:extLst>
          </p:cNvPr>
          <p:cNvSpPr>
            <a:spLocks noGrp="1"/>
          </p:cNvSpPr>
          <p:nvPr>
            <p:ph type="body" sz="quarter" idx="14"/>
          </p:nvPr>
        </p:nvSpPr>
        <p:spPr/>
        <p:txBody>
          <a:bodyPr/>
          <a:lstStyle/>
          <a:p>
            <a:endParaRPr lang="en-US"/>
          </a:p>
        </p:txBody>
      </p:sp>
      <p:sp>
        <p:nvSpPr>
          <p:cNvPr id="3" name="Text Placeholder 2">
            <a:extLst>
              <a:ext uri="{FF2B5EF4-FFF2-40B4-BE49-F238E27FC236}">
                <a16:creationId xmlns:a16="http://schemas.microsoft.com/office/drawing/2014/main" id="{C787DA7E-938E-1F40-9FE8-6FA0781D9503}"/>
              </a:ext>
            </a:extLst>
          </p:cNvPr>
          <p:cNvSpPr>
            <a:spLocks noGrp="1"/>
          </p:cNvSpPr>
          <p:nvPr>
            <p:ph type="body" sz="quarter" idx="15"/>
          </p:nvPr>
        </p:nvSpPr>
        <p:spPr>
          <a:xfrm>
            <a:off x="397668" y="965946"/>
            <a:ext cx="10778332" cy="1885950"/>
          </a:xfrm>
        </p:spPr>
        <p:txBody>
          <a:bodyPr/>
          <a:lstStyle/>
          <a:p>
            <a:r>
              <a:rPr lang="en-AU" sz="3600" b="0" dirty="0"/>
              <a:t>When the message reaches the end of the neuron, chemicals called neurotransmitters drift out of the synaptic terminal of an axon and across the gap to the dendrite of the next neuron. </a:t>
            </a:r>
          </a:p>
          <a:p>
            <a:r>
              <a:rPr lang="en-AU" sz="3600" b="0" dirty="0"/>
              <a:t>In this way, electrical messages are passed around the body </a:t>
            </a:r>
          </a:p>
          <a:p>
            <a:endParaRPr lang="en-US" dirty="0"/>
          </a:p>
        </p:txBody>
      </p:sp>
    </p:spTree>
    <p:extLst>
      <p:ext uri="{BB962C8B-B14F-4D97-AF65-F5344CB8AC3E}">
        <p14:creationId xmlns:p14="http://schemas.microsoft.com/office/powerpoint/2010/main" val="1749610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89446A8-18AE-9243-BA6D-84387F3EEAA9}"/>
              </a:ext>
            </a:extLst>
          </p:cNvPr>
          <p:cNvSpPr>
            <a:spLocks noGrp="1"/>
          </p:cNvSpPr>
          <p:nvPr>
            <p:ph type="body" sz="quarter" idx="14"/>
          </p:nvPr>
        </p:nvSpPr>
        <p:spPr/>
        <p:txBody>
          <a:bodyPr/>
          <a:lstStyle/>
          <a:p>
            <a:r>
              <a:rPr lang="en-US" dirty="0"/>
              <a:t>How neurons work</a:t>
            </a:r>
          </a:p>
        </p:txBody>
      </p:sp>
      <p:sp>
        <p:nvSpPr>
          <p:cNvPr id="3" name="Text Placeholder 2">
            <a:extLst>
              <a:ext uri="{FF2B5EF4-FFF2-40B4-BE49-F238E27FC236}">
                <a16:creationId xmlns:a16="http://schemas.microsoft.com/office/drawing/2014/main" id="{1F7C121D-7768-3849-8E34-8649F7CDFD44}"/>
              </a:ext>
            </a:extLst>
          </p:cNvPr>
          <p:cNvSpPr>
            <a:spLocks noGrp="1"/>
          </p:cNvSpPr>
          <p:nvPr>
            <p:ph type="body" sz="quarter" idx="15"/>
          </p:nvPr>
        </p:nvSpPr>
        <p:spPr>
          <a:xfrm>
            <a:off x="295275" y="1346200"/>
            <a:ext cx="7007225" cy="4711700"/>
          </a:xfrm>
        </p:spPr>
        <p:txBody>
          <a:bodyPr/>
          <a:lstStyle/>
          <a:p>
            <a:pPr marL="571500" indent="-571500">
              <a:buFont typeface="Arial" panose="020B0604020202020204" pitchFamily="34" charset="0"/>
              <a:buChar char="•"/>
            </a:pPr>
            <a:r>
              <a:rPr lang="en-AU" sz="3600" b="0" dirty="0"/>
              <a:t>Chemical neurotransmitters pass the message across the gap to the next neuron. </a:t>
            </a:r>
          </a:p>
          <a:p>
            <a:pPr marL="571500" indent="-571500">
              <a:buFont typeface="Arial" panose="020B0604020202020204" pitchFamily="34" charset="0"/>
              <a:buChar char="•"/>
            </a:pPr>
            <a:r>
              <a:rPr lang="en-AU" sz="3600" b="0" dirty="0"/>
              <a:t>A myelin sheath protects parts of the neuron and prevents the message from becoming lost. </a:t>
            </a:r>
            <a:endParaRPr lang="en-AU" sz="3600" dirty="0"/>
          </a:p>
          <a:p>
            <a:endParaRPr lang="en-US" dirty="0"/>
          </a:p>
        </p:txBody>
      </p:sp>
      <p:pic>
        <p:nvPicPr>
          <p:cNvPr id="5" name="Picture 4">
            <a:extLst>
              <a:ext uri="{FF2B5EF4-FFF2-40B4-BE49-F238E27FC236}">
                <a16:creationId xmlns:a16="http://schemas.microsoft.com/office/drawing/2014/main" id="{068E79AE-6D25-E244-90F8-761ECA1414E6}"/>
              </a:ext>
            </a:extLst>
          </p:cNvPr>
          <p:cNvPicPr>
            <a:picLocks noChangeAspect="1"/>
          </p:cNvPicPr>
          <p:nvPr/>
        </p:nvPicPr>
        <p:blipFill>
          <a:blip r:embed="rId2"/>
          <a:stretch>
            <a:fillRect/>
          </a:stretch>
        </p:blipFill>
        <p:spPr>
          <a:xfrm>
            <a:off x="7599409" y="774700"/>
            <a:ext cx="3955957" cy="5283200"/>
          </a:xfrm>
          <a:prstGeom prst="rect">
            <a:avLst/>
          </a:prstGeom>
        </p:spPr>
      </p:pic>
      <p:pic>
        <p:nvPicPr>
          <p:cNvPr id="6" name="Picture 5">
            <a:extLst>
              <a:ext uri="{FF2B5EF4-FFF2-40B4-BE49-F238E27FC236}">
                <a16:creationId xmlns:a16="http://schemas.microsoft.com/office/drawing/2014/main" id="{7290966F-B65D-3444-A687-18CE0E3491A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0415375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8FEB4E-CD68-5948-9B1D-DAC4B8AFE7CE}"/>
              </a:ext>
            </a:extLst>
          </p:cNvPr>
          <p:cNvSpPr>
            <a:spLocks noGrp="1"/>
          </p:cNvSpPr>
          <p:nvPr>
            <p:ph type="body" sz="quarter" idx="14"/>
          </p:nvPr>
        </p:nvSpPr>
        <p:spPr>
          <a:xfrm>
            <a:off x="180975" y="139700"/>
            <a:ext cx="11350625" cy="745954"/>
          </a:xfrm>
        </p:spPr>
        <p:txBody>
          <a:bodyPr>
            <a:normAutofit/>
          </a:bodyPr>
          <a:lstStyle/>
          <a:p>
            <a:r>
              <a:rPr lang="en-AU" dirty="0"/>
              <a:t>SWBAT name and describe the features of a neuron that enable it to carry messages. </a:t>
            </a:r>
          </a:p>
          <a:p>
            <a:endParaRPr lang="en-US" dirty="0"/>
          </a:p>
        </p:txBody>
      </p:sp>
      <p:sp>
        <p:nvSpPr>
          <p:cNvPr id="3" name="Text Placeholder 2">
            <a:extLst>
              <a:ext uri="{FF2B5EF4-FFF2-40B4-BE49-F238E27FC236}">
                <a16:creationId xmlns:a16="http://schemas.microsoft.com/office/drawing/2014/main" id="{5D9B9FF1-8827-234E-90E1-51920EF97885}"/>
              </a:ext>
            </a:extLst>
          </p:cNvPr>
          <p:cNvSpPr>
            <a:spLocks noGrp="1"/>
          </p:cNvSpPr>
          <p:nvPr>
            <p:ph type="body" sz="quarter" idx="15"/>
          </p:nvPr>
        </p:nvSpPr>
        <p:spPr>
          <a:xfrm>
            <a:off x="397668" y="999954"/>
            <a:ext cx="10905332" cy="2314576"/>
          </a:xfrm>
        </p:spPr>
        <p:txBody>
          <a:bodyPr/>
          <a:lstStyle/>
          <a:p>
            <a:pPr marL="514350" indent="-514350">
              <a:buFont typeface="+mj-lt"/>
              <a:buAutoNum type="arabicPeriod"/>
            </a:pPr>
            <a:r>
              <a:rPr lang="en-AU" sz="3600" b="0" dirty="0"/>
              <a:t>What is the role of the myelin sheath? </a:t>
            </a:r>
          </a:p>
          <a:p>
            <a:endParaRPr lang="en-US" sz="3600" b="0" dirty="0"/>
          </a:p>
          <a:p>
            <a:pPr marL="514350" indent="-514350">
              <a:buFont typeface="+mj-lt"/>
              <a:buAutoNum type="arabicPeriod" startAt="2"/>
            </a:pPr>
            <a:r>
              <a:rPr lang="en-AU" sz="3600" b="0" dirty="0"/>
              <a:t>Name and describe the features of a neuron that enable it to carry messages</a:t>
            </a:r>
          </a:p>
          <a:p>
            <a:pPr marL="514350" indent="-514350">
              <a:buFont typeface="+mj-lt"/>
              <a:buAutoNum type="arabicPeriod" startAt="2"/>
            </a:pPr>
            <a:endParaRPr lang="en-AU" sz="3600" b="0" dirty="0"/>
          </a:p>
          <a:p>
            <a:pPr marL="514350" indent="-514350">
              <a:buFont typeface="+mj-lt"/>
              <a:buAutoNum type="arabicPeriod" startAt="2"/>
            </a:pPr>
            <a:endParaRPr lang="en-US" dirty="0"/>
          </a:p>
        </p:txBody>
      </p:sp>
    </p:spTree>
    <p:extLst>
      <p:ext uri="{BB962C8B-B14F-4D97-AF65-F5344CB8AC3E}">
        <p14:creationId xmlns:p14="http://schemas.microsoft.com/office/powerpoint/2010/main" val="34519352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B0AE444-2131-FF4E-A013-6EC39AD2C064}"/>
              </a:ext>
            </a:extLst>
          </p:cNvPr>
          <p:cNvSpPr>
            <a:spLocks noGrp="1"/>
          </p:cNvSpPr>
          <p:nvPr>
            <p:ph type="body" sz="quarter" idx="14"/>
          </p:nvPr>
        </p:nvSpPr>
        <p:spPr/>
        <p:txBody>
          <a:bodyPr/>
          <a:lstStyle/>
          <a:p>
            <a:r>
              <a:rPr lang="en-US" dirty="0"/>
              <a:t>3 types of neurons</a:t>
            </a:r>
          </a:p>
        </p:txBody>
      </p:sp>
      <p:sp>
        <p:nvSpPr>
          <p:cNvPr id="3" name="Text Placeholder 2">
            <a:extLst>
              <a:ext uri="{FF2B5EF4-FFF2-40B4-BE49-F238E27FC236}">
                <a16:creationId xmlns:a16="http://schemas.microsoft.com/office/drawing/2014/main" id="{F75D1D95-961F-394E-B918-D2513D86DA8A}"/>
              </a:ext>
            </a:extLst>
          </p:cNvPr>
          <p:cNvSpPr>
            <a:spLocks noGrp="1"/>
          </p:cNvSpPr>
          <p:nvPr>
            <p:ph type="body" sz="quarter" idx="15"/>
          </p:nvPr>
        </p:nvSpPr>
        <p:spPr>
          <a:xfrm>
            <a:off x="397668" y="965946"/>
            <a:ext cx="11540332" cy="5688854"/>
          </a:xfrm>
        </p:spPr>
        <p:txBody>
          <a:bodyPr/>
          <a:lstStyle/>
          <a:p>
            <a:r>
              <a:rPr lang="en-AU" sz="3200" dirty="0">
                <a:solidFill>
                  <a:srgbClr val="0070C0"/>
                </a:solidFill>
              </a:rPr>
              <a:t>Sensory neurons (or afferent neurons) </a:t>
            </a:r>
          </a:p>
          <a:p>
            <a:pPr marL="457200" indent="-457200">
              <a:buFont typeface="Arial" panose="020B0604020202020204" pitchFamily="34" charset="0"/>
              <a:buChar char="•"/>
            </a:pPr>
            <a:r>
              <a:rPr lang="en-AU" b="0" dirty="0">
                <a:solidFill>
                  <a:srgbClr val="0070C0"/>
                </a:solidFill>
              </a:rPr>
              <a:t>are sensitive to various stimuli, collecting information from either the body’s internal environment or the outside world. </a:t>
            </a:r>
          </a:p>
          <a:p>
            <a:endParaRPr lang="en-US" sz="3200" dirty="0"/>
          </a:p>
        </p:txBody>
      </p:sp>
    </p:spTree>
    <p:extLst>
      <p:ext uri="{BB962C8B-B14F-4D97-AF65-F5344CB8AC3E}">
        <p14:creationId xmlns:p14="http://schemas.microsoft.com/office/powerpoint/2010/main" val="38463077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B0AE444-2131-FF4E-A013-6EC39AD2C064}"/>
              </a:ext>
            </a:extLst>
          </p:cNvPr>
          <p:cNvSpPr>
            <a:spLocks noGrp="1"/>
          </p:cNvSpPr>
          <p:nvPr>
            <p:ph type="body" sz="quarter" idx="14"/>
          </p:nvPr>
        </p:nvSpPr>
        <p:spPr/>
        <p:txBody>
          <a:bodyPr/>
          <a:lstStyle/>
          <a:p>
            <a:r>
              <a:rPr lang="en-US" dirty="0"/>
              <a:t>3 types of neurons</a:t>
            </a:r>
          </a:p>
        </p:txBody>
      </p:sp>
      <p:sp>
        <p:nvSpPr>
          <p:cNvPr id="3" name="Text Placeholder 2">
            <a:extLst>
              <a:ext uri="{FF2B5EF4-FFF2-40B4-BE49-F238E27FC236}">
                <a16:creationId xmlns:a16="http://schemas.microsoft.com/office/drawing/2014/main" id="{F75D1D95-961F-394E-B918-D2513D86DA8A}"/>
              </a:ext>
            </a:extLst>
          </p:cNvPr>
          <p:cNvSpPr>
            <a:spLocks noGrp="1"/>
          </p:cNvSpPr>
          <p:nvPr>
            <p:ph type="body" sz="quarter" idx="15"/>
          </p:nvPr>
        </p:nvSpPr>
        <p:spPr>
          <a:xfrm>
            <a:off x="397668" y="965946"/>
            <a:ext cx="11540332" cy="5688854"/>
          </a:xfrm>
        </p:spPr>
        <p:txBody>
          <a:bodyPr/>
          <a:lstStyle/>
          <a:p>
            <a:r>
              <a:rPr lang="en-AU" sz="3200" dirty="0">
                <a:solidFill>
                  <a:srgbClr val="0070C0"/>
                </a:solidFill>
              </a:rPr>
              <a:t>Motor neurons (or efferent neurons) </a:t>
            </a:r>
          </a:p>
          <a:p>
            <a:pPr marL="457200" indent="-457200">
              <a:buFont typeface="Arial" panose="020B0604020202020204" pitchFamily="34" charset="0"/>
              <a:buChar char="•"/>
            </a:pPr>
            <a:r>
              <a:rPr lang="en-AU" b="0" dirty="0">
                <a:solidFill>
                  <a:srgbClr val="0070C0"/>
                </a:solidFill>
              </a:rPr>
              <a:t>carry messages from the central nervous system to muscle cells throughout the body, which then carry out the response. </a:t>
            </a:r>
            <a:endParaRPr lang="en-AU" sz="3200" b="0" dirty="0">
              <a:solidFill>
                <a:srgbClr val="0070C0"/>
              </a:solidFill>
            </a:endParaRPr>
          </a:p>
          <a:p>
            <a:endParaRPr lang="en-US" sz="3200" dirty="0"/>
          </a:p>
        </p:txBody>
      </p:sp>
    </p:spTree>
    <p:extLst>
      <p:ext uri="{BB962C8B-B14F-4D97-AF65-F5344CB8AC3E}">
        <p14:creationId xmlns:p14="http://schemas.microsoft.com/office/powerpoint/2010/main" val="451072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B0AE444-2131-FF4E-A013-6EC39AD2C064}"/>
              </a:ext>
            </a:extLst>
          </p:cNvPr>
          <p:cNvSpPr>
            <a:spLocks noGrp="1"/>
          </p:cNvSpPr>
          <p:nvPr>
            <p:ph type="body" sz="quarter" idx="14"/>
          </p:nvPr>
        </p:nvSpPr>
        <p:spPr/>
        <p:txBody>
          <a:bodyPr/>
          <a:lstStyle/>
          <a:p>
            <a:r>
              <a:rPr lang="en-US" dirty="0"/>
              <a:t>3 types of neurons</a:t>
            </a:r>
          </a:p>
        </p:txBody>
      </p:sp>
      <p:sp>
        <p:nvSpPr>
          <p:cNvPr id="3" name="Text Placeholder 2">
            <a:extLst>
              <a:ext uri="{FF2B5EF4-FFF2-40B4-BE49-F238E27FC236}">
                <a16:creationId xmlns:a16="http://schemas.microsoft.com/office/drawing/2014/main" id="{F75D1D95-961F-394E-B918-D2513D86DA8A}"/>
              </a:ext>
            </a:extLst>
          </p:cNvPr>
          <p:cNvSpPr>
            <a:spLocks noGrp="1"/>
          </p:cNvSpPr>
          <p:nvPr>
            <p:ph type="body" sz="quarter" idx="15"/>
          </p:nvPr>
        </p:nvSpPr>
        <p:spPr>
          <a:xfrm>
            <a:off x="397668" y="965946"/>
            <a:ext cx="11540332" cy="5688854"/>
          </a:xfrm>
        </p:spPr>
        <p:txBody>
          <a:bodyPr/>
          <a:lstStyle/>
          <a:p>
            <a:r>
              <a:rPr lang="en-AU" sz="3200" dirty="0">
                <a:solidFill>
                  <a:srgbClr val="0070C0"/>
                </a:solidFill>
              </a:rPr>
              <a:t>Interneurons (or connector neurons) </a:t>
            </a:r>
          </a:p>
          <a:p>
            <a:pPr marL="457200" indent="-457200">
              <a:buFont typeface="Arial" panose="020B0604020202020204" pitchFamily="34" charset="0"/>
              <a:buChar char="•"/>
            </a:pPr>
            <a:r>
              <a:rPr lang="en-AU" b="0" dirty="0">
                <a:solidFill>
                  <a:srgbClr val="0070C0"/>
                </a:solidFill>
              </a:rPr>
              <a:t>link sensory and motor neurons, as well as other interneurons. </a:t>
            </a:r>
          </a:p>
          <a:p>
            <a:pPr marL="457200" indent="-457200">
              <a:buFont typeface="Arial" panose="020B0604020202020204" pitchFamily="34" charset="0"/>
              <a:buChar char="•"/>
            </a:pPr>
            <a:r>
              <a:rPr lang="en-AU" b="0" dirty="0"/>
              <a:t>Interneurons are the most common neuron in your body. </a:t>
            </a:r>
          </a:p>
          <a:p>
            <a:pPr marL="457200" indent="-457200">
              <a:buFont typeface="Arial" panose="020B0604020202020204" pitchFamily="34" charset="0"/>
              <a:buChar char="•"/>
            </a:pPr>
            <a:r>
              <a:rPr lang="en-AU" b="0" dirty="0"/>
              <a:t>They only make connections with other neurons. </a:t>
            </a:r>
            <a:endParaRPr lang="en-AU" sz="3200" b="0" dirty="0"/>
          </a:p>
          <a:p>
            <a:endParaRPr lang="en-US" sz="3200" dirty="0"/>
          </a:p>
        </p:txBody>
      </p:sp>
    </p:spTree>
    <p:extLst>
      <p:ext uri="{BB962C8B-B14F-4D97-AF65-F5344CB8AC3E}">
        <p14:creationId xmlns:p14="http://schemas.microsoft.com/office/powerpoint/2010/main" val="34477496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FAB443A-12B7-F74B-8A3B-3C67E4C5770F}"/>
              </a:ext>
            </a:extLst>
          </p:cNvPr>
          <p:cNvSpPr>
            <a:spLocks noGrp="1"/>
          </p:cNvSpPr>
          <p:nvPr>
            <p:ph type="body" sz="quarter" idx="10"/>
          </p:nvPr>
        </p:nvSpPr>
        <p:spPr/>
        <p:txBody>
          <a:bodyPr>
            <a:normAutofit lnSpcReduction="10000"/>
          </a:bodyPr>
          <a:lstStyle/>
          <a:p>
            <a:r>
              <a:rPr lang="en-US" sz="4000" dirty="0"/>
              <a:t>Thinking back to yesterday…answer the following questions</a:t>
            </a:r>
          </a:p>
        </p:txBody>
      </p:sp>
      <p:sp>
        <p:nvSpPr>
          <p:cNvPr id="3" name="Text Placeholder 2">
            <a:extLst>
              <a:ext uri="{FF2B5EF4-FFF2-40B4-BE49-F238E27FC236}">
                <a16:creationId xmlns:a16="http://schemas.microsoft.com/office/drawing/2014/main" id="{2505C340-2C90-C047-8101-97C73A7BEFCD}"/>
              </a:ext>
            </a:extLst>
          </p:cNvPr>
          <p:cNvSpPr>
            <a:spLocks noGrp="1"/>
          </p:cNvSpPr>
          <p:nvPr>
            <p:ph type="body" sz="quarter" idx="11"/>
          </p:nvPr>
        </p:nvSpPr>
        <p:spPr/>
        <p:txBody>
          <a:bodyPr>
            <a:normAutofit/>
          </a:bodyPr>
          <a:lstStyle/>
          <a:p>
            <a:pPr marL="514350" indent="-514350">
              <a:buFont typeface="+mj-lt"/>
              <a:buAutoNum type="arabicPeriod"/>
            </a:pPr>
            <a:r>
              <a:rPr lang="en-AU" dirty="0"/>
              <a:t>How are stimulus and receptors related to one another?</a:t>
            </a:r>
          </a:p>
          <a:p>
            <a:r>
              <a:rPr lang="en-AU" dirty="0">
                <a:solidFill>
                  <a:srgbClr val="FF0000"/>
                </a:solidFill>
              </a:rPr>
              <a:t>A stimulus is information received by the body. Receptors detect stimuli and then pass the information on to relevant parts of the body.</a:t>
            </a:r>
          </a:p>
          <a:p>
            <a:pPr marL="514350" indent="-514350">
              <a:buFont typeface="+mj-lt"/>
              <a:buAutoNum type="arabicPeriod" startAt="2"/>
            </a:pPr>
            <a:r>
              <a:rPr lang="en-AU" dirty="0"/>
              <a:t>What does the ability to detect smell rely on?</a:t>
            </a:r>
          </a:p>
          <a:p>
            <a:r>
              <a:rPr lang="en-AU" dirty="0">
                <a:solidFill>
                  <a:srgbClr val="FF0000"/>
                </a:solidFill>
              </a:rPr>
              <a:t>Chemical receptors found in the nostrils</a:t>
            </a:r>
          </a:p>
          <a:p>
            <a:endParaRPr lang="en-AU" dirty="0"/>
          </a:p>
        </p:txBody>
      </p:sp>
    </p:spTree>
    <p:extLst>
      <p:ext uri="{BB962C8B-B14F-4D97-AF65-F5344CB8AC3E}">
        <p14:creationId xmlns:p14="http://schemas.microsoft.com/office/powerpoint/2010/main" val="14350891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0B493A1-3E9A-0745-92C1-EB5A07ABCAA1}"/>
              </a:ext>
            </a:extLst>
          </p:cNvPr>
          <p:cNvSpPr>
            <a:spLocks noGrp="1"/>
          </p:cNvSpPr>
          <p:nvPr>
            <p:ph type="body" sz="quarter" idx="10"/>
          </p:nvPr>
        </p:nvSpPr>
        <p:spPr/>
        <p:txBody>
          <a:bodyPr>
            <a:normAutofit/>
          </a:bodyPr>
          <a:lstStyle/>
          <a:p>
            <a:r>
              <a:rPr lang="en-US" sz="4800" dirty="0"/>
              <a:t>DO NOW</a:t>
            </a:r>
          </a:p>
        </p:txBody>
      </p:sp>
      <p:sp>
        <p:nvSpPr>
          <p:cNvPr id="3" name="Text Placeholder 2">
            <a:extLst>
              <a:ext uri="{FF2B5EF4-FFF2-40B4-BE49-F238E27FC236}">
                <a16:creationId xmlns:a16="http://schemas.microsoft.com/office/drawing/2014/main" id="{B227B597-2059-A647-9858-758AB51AFB0B}"/>
              </a:ext>
            </a:extLst>
          </p:cNvPr>
          <p:cNvSpPr>
            <a:spLocks noGrp="1"/>
          </p:cNvSpPr>
          <p:nvPr>
            <p:ph type="body" sz="quarter" idx="11"/>
          </p:nvPr>
        </p:nvSpPr>
        <p:spPr/>
        <p:txBody>
          <a:bodyPr>
            <a:normAutofit/>
          </a:bodyPr>
          <a:lstStyle/>
          <a:p>
            <a:r>
              <a:rPr lang="en-US" sz="3600" dirty="0"/>
              <a:t>Write the five steps of the reflex arc</a:t>
            </a:r>
          </a:p>
          <a:p>
            <a:r>
              <a:rPr lang="en-US" sz="3200" b="0" dirty="0"/>
              <a:t>(you may wish to write them in the form of a flow chart)</a:t>
            </a:r>
            <a:endParaRPr lang="en-US" sz="3200" dirty="0"/>
          </a:p>
          <a:p>
            <a:endParaRPr lang="en-US" sz="3600" dirty="0"/>
          </a:p>
        </p:txBody>
      </p:sp>
    </p:spTree>
    <p:extLst>
      <p:ext uri="{BB962C8B-B14F-4D97-AF65-F5344CB8AC3E}">
        <p14:creationId xmlns:p14="http://schemas.microsoft.com/office/powerpoint/2010/main" val="13833776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0B493A1-3E9A-0745-92C1-EB5A07ABCAA1}"/>
              </a:ext>
            </a:extLst>
          </p:cNvPr>
          <p:cNvSpPr>
            <a:spLocks noGrp="1"/>
          </p:cNvSpPr>
          <p:nvPr>
            <p:ph type="body" sz="quarter" idx="10"/>
          </p:nvPr>
        </p:nvSpPr>
        <p:spPr/>
        <p:txBody>
          <a:bodyPr>
            <a:normAutofit/>
          </a:bodyPr>
          <a:lstStyle/>
          <a:p>
            <a:r>
              <a:rPr lang="en-US" sz="4800" dirty="0"/>
              <a:t>DO NOW</a:t>
            </a:r>
          </a:p>
        </p:txBody>
      </p:sp>
      <p:sp>
        <p:nvSpPr>
          <p:cNvPr id="3" name="Text Placeholder 2">
            <a:extLst>
              <a:ext uri="{FF2B5EF4-FFF2-40B4-BE49-F238E27FC236}">
                <a16:creationId xmlns:a16="http://schemas.microsoft.com/office/drawing/2014/main" id="{B227B597-2059-A647-9858-758AB51AFB0B}"/>
              </a:ext>
            </a:extLst>
          </p:cNvPr>
          <p:cNvSpPr>
            <a:spLocks noGrp="1"/>
          </p:cNvSpPr>
          <p:nvPr>
            <p:ph type="body" sz="quarter" idx="11"/>
          </p:nvPr>
        </p:nvSpPr>
        <p:spPr/>
        <p:txBody>
          <a:bodyPr>
            <a:normAutofit/>
          </a:bodyPr>
          <a:lstStyle/>
          <a:p>
            <a:r>
              <a:rPr lang="en-US" sz="3600" dirty="0"/>
              <a:t>Write the five steps of the reflex arc</a:t>
            </a:r>
          </a:p>
          <a:p>
            <a:r>
              <a:rPr lang="en-US" sz="3200" b="0" dirty="0"/>
              <a:t>(you may wish to write them in the form of a flow chart)</a:t>
            </a:r>
            <a:endParaRPr lang="en-US" sz="3200" dirty="0"/>
          </a:p>
        </p:txBody>
      </p:sp>
      <p:pic>
        <p:nvPicPr>
          <p:cNvPr id="5" name="Picture 4">
            <a:extLst>
              <a:ext uri="{FF2B5EF4-FFF2-40B4-BE49-F238E27FC236}">
                <a16:creationId xmlns:a16="http://schemas.microsoft.com/office/drawing/2014/main" id="{78A839BF-2B90-CE4F-B3AA-4F4CF6AA0064}"/>
              </a:ext>
            </a:extLst>
          </p:cNvPr>
          <p:cNvPicPr>
            <a:picLocks noChangeAspect="1"/>
          </p:cNvPicPr>
          <p:nvPr/>
        </p:nvPicPr>
        <p:blipFill>
          <a:blip r:embed="rId2"/>
          <a:stretch>
            <a:fillRect/>
          </a:stretch>
        </p:blipFill>
        <p:spPr>
          <a:xfrm>
            <a:off x="311214" y="3416300"/>
            <a:ext cx="11535228" cy="1727200"/>
          </a:xfrm>
          <a:prstGeom prst="rect">
            <a:avLst/>
          </a:prstGeom>
        </p:spPr>
      </p:pic>
    </p:spTree>
    <p:extLst>
      <p:ext uri="{BB962C8B-B14F-4D97-AF65-F5344CB8AC3E}">
        <p14:creationId xmlns:p14="http://schemas.microsoft.com/office/powerpoint/2010/main" val="12621271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57D1EF9-A33F-D546-B3A0-B9BEB206FC3A}"/>
              </a:ext>
            </a:extLst>
          </p:cNvPr>
          <p:cNvSpPr>
            <a:spLocks noGrp="1"/>
          </p:cNvSpPr>
          <p:nvPr>
            <p:ph type="body" sz="quarter" idx="10"/>
          </p:nvPr>
        </p:nvSpPr>
        <p:spPr/>
        <p:txBody>
          <a:bodyPr/>
          <a:lstStyle/>
          <a:p>
            <a:r>
              <a:rPr lang="en-AU" b="0" dirty="0"/>
              <a:t>The central nervous system receives information from the peripheral nervous system </a:t>
            </a:r>
            <a:endParaRPr lang="en-AU" dirty="0"/>
          </a:p>
          <a:p>
            <a:endParaRPr lang="en-US" dirty="0"/>
          </a:p>
        </p:txBody>
      </p:sp>
    </p:spTree>
    <p:extLst>
      <p:ext uri="{BB962C8B-B14F-4D97-AF65-F5344CB8AC3E}">
        <p14:creationId xmlns:p14="http://schemas.microsoft.com/office/powerpoint/2010/main" val="30425256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60D2550-12E8-B34F-829B-E364AD47C776}"/>
              </a:ext>
            </a:extLst>
          </p:cNvPr>
          <p:cNvSpPr>
            <a:spLocks noGrp="1"/>
          </p:cNvSpPr>
          <p:nvPr>
            <p:ph type="body" sz="quarter" idx="10"/>
          </p:nvPr>
        </p:nvSpPr>
        <p:spPr/>
        <p:txBody>
          <a:bodyPr/>
          <a:lstStyle/>
          <a:p>
            <a:r>
              <a:rPr lang="en-US" dirty="0"/>
              <a:t>Central Nervous System</a:t>
            </a:r>
          </a:p>
        </p:txBody>
      </p:sp>
      <p:sp>
        <p:nvSpPr>
          <p:cNvPr id="3" name="Text Placeholder 2">
            <a:extLst>
              <a:ext uri="{FF2B5EF4-FFF2-40B4-BE49-F238E27FC236}">
                <a16:creationId xmlns:a16="http://schemas.microsoft.com/office/drawing/2014/main" id="{7BB30B2E-C422-684D-A7DA-7C092BC5D87D}"/>
              </a:ext>
            </a:extLst>
          </p:cNvPr>
          <p:cNvSpPr>
            <a:spLocks noGrp="1"/>
          </p:cNvSpPr>
          <p:nvPr>
            <p:ph type="body" sz="quarter" idx="11"/>
          </p:nvPr>
        </p:nvSpPr>
        <p:spPr/>
        <p:txBody>
          <a:bodyPr/>
          <a:lstStyle/>
          <a:p>
            <a:r>
              <a:rPr lang="en-AU" dirty="0"/>
              <a:t>The central nervous system is the control centre of the body. </a:t>
            </a:r>
          </a:p>
          <a:p>
            <a:endParaRPr lang="en-US" dirty="0"/>
          </a:p>
        </p:txBody>
      </p:sp>
    </p:spTree>
    <p:extLst>
      <p:ext uri="{BB962C8B-B14F-4D97-AF65-F5344CB8AC3E}">
        <p14:creationId xmlns:p14="http://schemas.microsoft.com/office/powerpoint/2010/main" val="18425119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EFCEBCC-4040-784E-AD10-405F23D63907}"/>
              </a:ext>
            </a:extLst>
          </p:cNvPr>
          <p:cNvSpPr>
            <a:spLocks noGrp="1"/>
          </p:cNvSpPr>
          <p:nvPr>
            <p:ph type="body" sz="quarter" idx="14"/>
          </p:nvPr>
        </p:nvSpPr>
        <p:spPr/>
        <p:txBody>
          <a:bodyPr/>
          <a:lstStyle/>
          <a:p>
            <a:r>
              <a:rPr lang="en-US" dirty="0"/>
              <a:t>Central Nervous System</a:t>
            </a:r>
          </a:p>
        </p:txBody>
      </p:sp>
      <p:sp>
        <p:nvSpPr>
          <p:cNvPr id="3" name="Text Placeholder 2">
            <a:extLst>
              <a:ext uri="{FF2B5EF4-FFF2-40B4-BE49-F238E27FC236}">
                <a16:creationId xmlns:a16="http://schemas.microsoft.com/office/drawing/2014/main" id="{E264DD14-9193-2E4F-96AC-75418ED1E629}"/>
              </a:ext>
            </a:extLst>
          </p:cNvPr>
          <p:cNvSpPr>
            <a:spLocks noGrp="1"/>
          </p:cNvSpPr>
          <p:nvPr>
            <p:ph type="body" sz="quarter" idx="15"/>
          </p:nvPr>
        </p:nvSpPr>
        <p:spPr>
          <a:xfrm>
            <a:off x="397668" y="965946"/>
            <a:ext cx="9952832" cy="5117354"/>
          </a:xfrm>
        </p:spPr>
        <p:txBody>
          <a:bodyPr/>
          <a:lstStyle/>
          <a:p>
            <a:pPr marL="457200" indent="-457200">
              <a:buFont typeface="Arial" panose="020B0604020202020204" pitchFamily="34" charset="0"/>
              <a:buChar char="•"/>
            </a:pPr>
            <a:r>
              <a:rPr lang="en-AU" sz="3200" b="0" dirty="0"/>
              <a:t>The central nervous system is the control centre of the body. </a:t>
            </a:r>
          </a:p>
          <a:p>
            <a:pPr marL="457200" indent="-457200">
              <a:buFont typeface="Arial" panose="020B0604020202020204" pitchFamily="34" charset="0"/>
              <a:buChar char="•"/>
            </a:pPr>
            <a:r>
              <a:rPr lang="en-AU" sz="3200" b="0" dirty="0"/>
              <a:t>All incoming messages from your environment and your responses to them are processed through the central nervous system. </a:t>
            </a:r>
          </a:p>
          <a:p>
            <a:pPr marL="457200" indent="-457200">
              <a:buFont typeface="Arial" panose="020B0604020202020204" pitchFamily="34" charset="0"/>
              <a:buChar char="•"/>
            </a:pPr>
            <a:r>
              <a:rPr lang="en-AU" sz="3200" dirty="0">
                <a:solidFill>
                  <a:srgbClr val="0070C0"/>
                </a:solidFill>
              </a:rPr>
              <a:t>The two main features of the central nervous system are the brain and the spinal cord. </a:t>
            </a:r>
          </a:p>
          <a:p>
            <a:endParaRPr lang="en-US" dirty="0"/>
          </a:p>
        </p:txBody>
      </p:sp>
    </p:spTree>
    <p:extLst>
      <p:ext uri="{BB962C8B-B14F-4D97-AF65-F5344CB8AC3E}">
        <p14:creationId xmlns:p14="http://schemas.microsoft.com/office/powerpoint/2010/main" val="14318743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7C9B74-C1A9-F747-9DED-C179732DF6B6}"/>
              </a:ext>
            </a:extLst>
          </p:cNvPr>
          <p:cNvSpPr>
            <a:spLocks noGrp="1"/>
          </p:cNvSpPr>
          <p:nvPr>
            <p:ph type="body" sz="quarter" idx="14"/>
          </p:nvPr>
        </p:nvSpPr>
        <p:spPr/>
        <p:txBody>
          <a:bodyPr/>
          <a:lstStyle/>
          <a:p>
            <a:r>
              <a:rPr lang="en-US" dirty="0"/>
              <a:t>The Brain</a:t>
            </a:r>
          </a:p>
        </p:txBody>
      </p:sp>
      <p:sp>
        <p:nvSpPr>
          <p:cNvPr id="3" name="Text Placeholder 2">
            <a:extLst>
              <a:ext uri="{FF2B5EF4-FFF2-40B4-BE49-F238E27FC236}">
                <a16:creationId xmlns:a16="http://schemas.microsoft.com/office/drawing/2014/main" id="{F96E22AF-4D9D-1946-A62B-B5FA9A598381}"/>
              </a:ext>
            </a:extLst>
          </p:cNvPr>
          <p:cNvSpPr>
            <a:spLocks noGrp="1"/>
          </p:cNvSpPr>
          <p:nvPr>
            <p:ph type="body" sz="quarter" idx="15"/>
          </p:nvPr>
        </p:nvSpPr>
        <p:spPr>
          <a:xfrm>
            <a:off x="397668" y="965946"/>
            <a:ext cx="9077325" cy="4622054"/>
          </a:xfrm>
        </p:spPr>
        <p:txBody>
          <a:bodyPr/>
          <a:lstStyle/>
          <a:p>
            <a:r>
              <a:rPr lang="en-AU" sz="3200" dirty="0"/>
              <a:t>Brain </a:t>
            </a:r>
          </a:p>
          <a:p>
            <a:pPr marL="457200" indent="-457200">
              <a:buFont typeface="Arial" panose="020B0604020202020204" pitchFamily="34" charset="0"/>
              <a:buChar char="•"/>
            </a:pPr>
            <a:r>
              <a:rPr lang="en-AU" sz="3200" dirty="0">
                <a:solidFill>
                  <a:srgbClr val="0070C0"/>
                </a:solidFill>
              </a:rPr>
              <a:t>The brain is the processing centre of the body and is mainly concerned with our survival. </a:t>
            </a:r>
          </a:p>
          <a:p>
            <a:pPr marL="457200" indent="-457200">
              <a:buFont typeface="Arial" panose="020B0604020202020204" pitchFamily="34" charset="0"/>
              <a:buChar char="•"/>
            </a:pPr>
            <a:r>
              <a:rPr lang="en-AU" sz="3200" dirty="0"/>
              <a:t>The brain gathers information about what is going on inside and outside the body. </a:t>
            </a:r>
          </a:p>
          <a:p>
            <a:pPr marL="457200" indent="-457200">
              <a:buFont typeface="Arial" panose="020B0604020202020204" pitchFamily="34" charset="0"/>
              <a:buChar char="•"/>
            </a:pPr>
            <a:r>
              <a:rPr lang="en-AU" sz="3200" dirty="0"/>
              <a:t>It then makes decisions about things such as internal changes and movements. </a:t>
            </a:r>
          </a:p>
          <a:p>
            <a:endParaRPr lang="en-US" dirty="0"/>
          </a:p>
        </p:txBody>
      </p:sp>
    </p:spTree>
    <p:extLst>
      <p:ext uri="{BB962C8B-B14F-4D97-AF65-F5344CB8AC3E}">
        <p14:creationId xmlns:p14="http://schemas.microsoft.com/office/powerpoint/2010/main" val="11820593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678FB6-B92C-244D-B45B-AAA93E7464BD}"/>
              </a:ext>
            </a:extLst>
          </p:cNvPr>
          <p:cNvSpPr>
            <a:spLocks noGrp="1"/>
          </p:cNvSpPr>
          <p:nvPr>
            <p:ph type="body" sz="quarter" idx="14"/>
          </p:nvPr>
        </p:nvSpPr>
        <p:spPr/>
        <p:txBody>
          <a:bodyPr/>
          <a:lstStyle/>
          <a:p>
            <a:r>
              <a:rPr lang="en-US" dirty="0"/>
              <a:t>Lobes of the brain</a:t>
            </a:r>
          </a:p>
        </p:txBody>
      </p:sp>
      <p:sp>
        <p:nvSpPr>
          <p:cNvPr id="3" name="Text Placeholder 2">
            <a:extLst>
              <a:ext uri="{FF2B5EF4-FFF2-40B4-BE49-F238E27FC236}">
                <a16:creationId xmlns:a16="http://schemas.microsoft.com/office/drawing/2014/main" id="{BCEA10D3-730D-8F4B-840F-77796E21DAA4}"/>
              </a:ext>
            </a:extLst>
          </p:cNvPr>
          <p:cNvSpPr>
            <a:spLocks noGrp="1"/>
          </p:cNvSpPr>
          <p:nvPr>
            <p:ph type="body" sz="quarter" idx="15"/>
          </p:nvPr>
        </p:nvSpPr>
        <p:spPr/>
        <p:txBody>
          <a:bodyPr/>
          <a:lstStyle/>
          <a:p>
            <a:r>
              <a:rPr lang="en-AU" sz="3200" b="0" dirty="0">
                <a:solidFill>
                  <a:srgbClr val="0070C0"/>
                </a:solidFill>
              </a:rPr>
              <a:t>Lobes of the brain </a:t>
            </a:r>
            <a:endParaRPr lang="en-AU" sz="3200" dirty="0">
              <a:solidFill>
                <a:srgbClr val="0070C0"/>
              </a:solidFill>
            </a:endParaRPr>
          </a:p>
          <a:p>
            <a:r>
              <a:rPr lang="en-AU" dirty="0">
                <a:solidFill>
                  <a:srgbClr val="0070C0"/>
                </a:solidFill>
              </a:rPr>
              <a:t>The cerebrum or outer section of your brain is divided into four lobes or sections. </a:t>
            </a:r>
          </a:p>
          <a:p>
            <a:endParaRPr lang="en-US" dirty="0"/>
          </a:p>
        </p:txBody>
      </p:sp>
    </p:spTree>
    <p:extLst>
      <p:ext uri="{BB962C8B-B14F-4D97-AF65-F5344CB8AC3E}">
        <p14:creationId xmlns:p14="http://schemas.microsoft.com/office/powerpoint/2010/main" val="14914781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958E5CB-AA3F-184B-B4C8-1FB4F48353DD}"/>
              </a:ext>
            </a:extLst>
          </p:cNvPr>
          <p:cNvSpPr>
            <a:spLocks noGrp="1"/>
          </p:cNvSpPr>
          <p:nvPr>
            <p:ph type="body" sz="quarter" idx="10"/>
          </p:nvPr>
        </p:nvSpPr>
        <p:spPr/>
        <p:txBody>
          <a:bodyPr/>
          <a:lstStyle/>
          <a:p>
            <a:r>
              <a:rPr lang="en-US" dirty="0"/>
              <a:t>Peripheral Nervous System</a:t>
            </a:r>
          </a:p>
        </p:txBody>
      </p:sp>
      <p:sp>
        <p:nvSpPr>
          <p:cNvPr id="3" name="Text Placeholder 2">
            <a:extLst>
              <a:ext uri="{FF2B5EF4-FFF2-40B4-BE49-F238E27FC236}">
                <a16:creationId xmlns:a16="http://schemas.microsoft.com/office/drawing/2014/main" id="{0ABBFB6F-2FCD-134A-B748-10C2F4B7959E}"/>
              </a:ext>
            </a:extLst>
          </p:cNvPr>
          <p:cNvSpPr>
            <a:spLocks noGrp="1"/>
          </p:cNvSpPr>
          <p:nvPr>
            <p:ph type="body" sz="quarter" idx="11"/>
          </p:nvPr>
        </p:nvSpPr>
        <p:spPr/>
        <p:txBody>
          <a:bodyPr/>
          <a:lstStyle/>
          <a:p>
            <a:r>
              <a:rPr lang="en-AU" dirty="0"/>
              <a:t>The peripheral nervous system is a large system made up of all the nerves outside</a:t>
            </a:r>
            <a:br>
              <a:rPr lang="en-AU" dirty="0"/>
            </a:br>
            <a:r>
              <a:rPr lang="en-AU" dirty="0"/>
              <a:t>the central nervous system </a:t>
            </a:r>
          </a:p>
          <a:p>
            <a:endParaRPr lang="en-US" dirty="0"/>
          </a:p>
        </p:txBody>
      </p:sp>
    </p:spTree>
    <p:extLst>
      <p:ext uri="{BB962C8B-B14F-4D97-AF65-F5344CB8AC3E}">
        <p14:creationId xmlns:p14="http://schemas.microsoft.com/office/powerpoint/2010/main" val="40034899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35AFBB4-7811-DA4E-B077-F830D4FC711F}"/>
              </a:ext>
            </a:extLst>
          </p:cNvPr>
          <p:cNvSpPr>
            <a:spLocks noGrp="1"/>
          </p:cNvSpPr>
          <p:nvPr>
            <p:ph type="body" sz="quarter" idx="14"/>
          </p:nvPr>
        </p:nvSpPr>
        <p:spPr/>
        <p:txBody>
          <a:bodyPr/>
          <a:lstStyle/>
          <a:p>
            <a:endParaRPr lang="en-US"/>
          </a:p>
        </p:txBody>
      </p:sp>
      <p:sp>
        <p:nvSpPr>
          <p:cNvPr id="3" name="Text Placeholder 2">
            <a:extLst>
              <a:ext uri="{FF2B5EF4-FFF2-40B4-BE49-F238E27FC236}">
                <a16:creationId xmlns:a16="http://schemas.microsoft.com/office/drawing/2014/main" id="{C2563418-075B-7E41-9BB8-F85C1637F715}"/>
              </a:ext>
            </a:extLst>
          </p:cNvPr>
          <p:cNvSpPr>
            <a:spLocks noGrp="1"/>
          </p:cNvSpPr>
          <p:nvPr>
            <p:ph type="body" sz="quarter" idx="15"/>
          </p:nvPr>
        </p:nvSpPr>
        <p:spPr>
          <a:xfrm>
            <a:off x="397668" y="1067134"/>
            <a:ext cx="10308432" cy="4698665"/>
          </a:xfrm>
        </p:spPr>
        <p:txBody>
          <a:bodyPr/>
          <a:lstStyle/>
          <a:p>
            <a:pPr marL="457200" indent="-457200">
              <a:buFont typeface="Arial" panose="020B0604020202020204" pitchFamily="34" charset="0"/>
              <a:buChar char="•"/>
            </a:pPr>
            <a:r>
              <a:rPr lang="en-AU" sz="3200" dirty="0">
                <a:solidFill>
                  <a:srgbClr val="0070C0"/>
                </a:solidFill>
              </a:rPr>
              <a:t>The peripheral nervous system is divided into two parts. </a:t>
            </a:r>
          </a:p>
          <a:p>
            <a:pPr marL="457200" indent="-457200">
              <a:buFont typeface="Arial" panose="020B0604020202020204" pitchFamily="34" charset="0"/>
              <a:buChar char="•"/>
            </a:pPr>
            <a:r>
              <a:rPr lang="en-AU" sz="3200" dirty="0">
                <a:solidFill>
                  <a:srgbClr val="0070C0"/>
                </a:solidFill>
              </a:rPr>
              <a:t>The somatic nervous system </a:t>
            </a:r>
            <a:r>
              <a:rPr lang="en-AU" sz="3200" dirty="0"/>
              <a:t>controls voluntary skeletal muscle movements, such as waving or reaching out to take</a:t>
            </a:r>
            <a:br>
              <a:rPr lang="en-AU" sz="3200" dirty="0"/>
            </a:br>
            <a:r>
              <a:rPr lang="en-AU" sz="3200" dirty="0"/>
              <a:t>an object. </a:t>
            </a:r>
          </a:p>
          <a:p>
            <a:pPr marL="457200" indent="-457200">
              <a:buFont typeface="Arial" panose="020B0604020202020204" pitchFamily="34" charset="0"/>
              <a:buChar char="•"/>
            </a:pPr>
            <a:r>
              <a:rPr lang="en-AU" sz="3200" dirty="0">
                <a:solidFill>
                  <a:srgbClr val="0070C0"/>
                </a:solidFill>
              </a:rPr>
              <a:t>The autonomic nervous system </a:t>
            </a:r>
            <a:r>
              <a:rPr lang="en-AU" sz="3200" dirty="0"/>
              <a:t>controls involuntary actions, which happen without our conscious control </a:t>
            </a:r>
          </a:p>
          <a:p>
            <a:pPr marL="457200" indent="-457200">
              <a:buFont typeface="Arial" panose="020B0604020202020204" pitchFamily="34" charset="0"/>
              <a:buChar char="•"/>
            </a:pPr>
            <a:endParaRPr lang="en-AU" sz="3200" dirty="0"/>
          </a:p>
          <a:p>
            <a:endParaRPr lang="en-US" dirty="0"/>
          </a:p>
        </p:txBody>
      </p:sp>
    </p:spTree>
    <p:extLst>
      <p:ext uri="{BB962C8B-B14F-4D97-AF65-F5344CB8AC3E}">
        <p14:creationId xmlns:p14="http://schemas.microsoft.com/office/powerpoint/2010/main" val="7115651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5625830-6BA8-4B45-A60A-0E0EC7A2209C}"/>
              </a:ext>
            </a:extLst>
          </p:cNvPr>
          <p:cNvSpPr>
            <a:spLocks noGrp="1"/>
          </p:cNvSpPr>
          <p:nvPr>
            <p:ph type="body" sz="quarter" idx="14"/>
          </p:nvPr>
        </p:nvSpPr>
        <p:spPr/>
        <p:txBody>
          <a:bodyPr/>
          <a:lstStyle/>
          <a:p>
            <a:endParaRPr lang="en-US"/>
          </a:p>
        </p:txBody>
      </p:sp>
      <p:sp>
        <p:nvSpPr>
          <p:cNvPr id="3" name="Text Placeholder 2">
            <a:extLst>
              <a:ext uri="{FF2B5EF4-FFF2-40B4-BE49-F238E27FC236}">
                <a16:creationId xmlns:a16="http://schemas.microsoft.com/office/drawing/2014/main" id="{A4A03EE3-B6DF-A044-A685-3CBFF4C8D755}"/>
              </a:ext>
            </a:extLst>
          </p:cNvPr>
          <p:cNvSpPr>
            <a:spLocks noGrp="1"/>
          </p:cNvSpPr>
          <p:nvPr>
            <p:ph type="body" sz="quarter" idx="15"/>
          </p:nvPr>
        </p:nvSpPr>
        <p:spPr/>
        <p:txBody>
          <a:bodyPr/>
          <a:lstStyle/>
          <a:p>
            <a:endParaRPr lang="en-US"/>
          </a:p>
        </p:txBody>
      </p:sp>
      <p:pic>
        <p:nvPicPr>
          <p:cNvPr id="4" name="The Neuron.mp4">
            <a:hlinkClick r:id="" action="ppaction://media"/>
            <a:extLst>
              <a:ext uri="{FF2B5EF4-FFF2-40B4-BE49-F238E27FC236}">
                <a16:creationId xmlns:a16="http://schemas.microsoft.com/office/drawing/2014/main" id="{D1748EBE-638A-E542-B38E-E6CA1A08947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54552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490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AB4F9B-0CF3-9141-9DDE-712508E5568C}"/>
              </a:ext>
            </a:extLst>
          </p:cNvPr>
          <p:cNvSpPr>
            <a:spLocks noGrp="1"/>
          </p:cNvSpPr>
          <p:nvPr>
            <p:ph type="body" sz="quarter" idx="10"/>
          </p:nvPr>
        </p:nvSpPr>
        <p:spPr>
          <a:xfrm>
            <a:off x="193674" y="1473200"/>
            <a:ext cx="11731626" cy="3213100"/>
          </a:xfrm>
        </p:spPr>
        <p:txBody>
          <a:bodyPr/>
          <a:lstStyle/>
          <a:p>
            <a:pPr marL="571500" indent="-571500">
              <a:buFont typeface="Arial" panose="020B0604020202020204" pitchFamily="34" charset="0"/>
              <a:buChar char="•"/>
            </a:pPr>
            <a:r>
              <a:rPr lang="en-AU" sz="4000" dirty="0"/>
              <a:t>SWBAT name and describe the features of a neuron that enable it to carry messages. </a:t>
            </a:r>
          </a:p>
          <a:p>
            <a:pPr marL="571500" indent="-571500">
              <a:buFont typeface="Arial" panose="020B0604020202020204" pitchFamily="34" charset="0"/>
              <a:buChar char="•"/>
            </a:pPr>
            <a:r>
              <a:rPr lang="en-AU" sz="4000" dirty="0"/>
              <a:t>SWBAT describe the difference between sensory neurons, motor neurons and interneurons. </a:t>
            </a:r>
          </a:p>
          <a:p>
            <a:pPr marL="571500" indent="-571500">
              <a:buFont typeface="Arial" panose="020B0604020202020204" pitchFamily="34" charset="0"/>
              <a:buChar char="•"/>
            </a:pPr>
            <a:endParaRPr lang="en-AU" sz="4000" dirty="0"/>
          </a:p>
        </p:txBody>
      </p:sp>
    </p:spTree>
    <p:extLst>
      <p:ext uri="{BB962C8B-B14F-4D97-AF65-F5344CB8AC3E}">
        <p14:creationId xmlns:p14="http://schemas.microsoft.com/office/powerpoint/2010/main" val="31227576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AB4F9B-0CF3-9141-9DDE-712508E5568C}"/>
              </a:ext>
            </a:extLst>
          </p:cNvPr>
          <p:cNvSpPr>
            <a:spLocks noGrp="1"/>
          </p:cNvSpPr>
          <p:nvPr>
            <p:ph type="body" sz="quarter" idx="10"/>
          </p:nvPr>
        </p:nvSpPr>
        <p:spPr>
          <a:xfrm>
            <a:off x="193674" y="1473200"/>
            <a:ext cx="11731626" cy="3213100"/>
          </a:xfrm>
        </p:spPr>
        <p:txBody>
          <a:bodyPr/>
          <a:lstStyle/>
          <a:p>
            <a:pPr marL="571500" indent="-571500">
              <a:buFont typeface="Arial" panose="020B0604020202020204" pitchFamily="34" charset="0"/>
              <a:buChar char="•"/>
            </a:pPr>
            <a:r>
              <a:rPr lang="en-AU" sz="4000" dirty="0"/>
              <a:t>SWBAT name and describe the features of a neuron that enable it to carry messages. </a:t>
            </a:r>
          </a:p>
          <a:p>
            <a:pPr marL="571500" indent="-571500">
              <a:buFont typeface="Arial" panose="020B0604020202020204" pitchFamily="34" charset="0"/>
              <a:buChar char="•"/>
            </a:pPr>
            <a:r>
              <a:rPr lang="en-AU" sz="4000" dirty="0"/>
              <a:t>SWBAT describe the difference between sensory neurons, motor neurons and interneurons. </a:t>
            </a:r>
          </a:p>
          <a:p>
            <a:pPr marL="571500" indent="-571500">
              <a:buFont typeface="Arial" panose="020B0604020202020204" pitchFamily="34" charset="0"/>
              <a:buChar char="•"/>
            </a:pPr>
            <a:endParaRPr lang="en-AU" sz="4000" dirty="0"/>
          </a:p>
        </p:txBody>
      </p:sp>
    </p:spTree>
    <p:extLst>
      <p:ext uri="{BB962C8B-B14F-4D97-AF65-F5344CB8AC3E}">
        <p14:creationId xmlns:p14="http://schemas.microsoft.com/office/powerpoint/2010/main" val="20822838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03DD15-1D94-BC4D-AD08-518F44CC345A}"/>
              </a:ext>
            </a:extLst>
          </p:cNvPr>
          <p:cNvSpPr>
            <a:spLocks noGrp="1"/>
          </p:cNvSpPr>
          <p:nvPr>
            <p:ph type="body" sz="quarter" idx="10"/>
          </p:nvPr>
        </p:nvSpPr>
        <p:spPr/>
        <p:txBody>
          <a:bodyPr/>
          <a:lstStyle/>
          <a:p>
            <a:endParaRPr lang="en-US"/>
          </a:p>
        </p:txBody>
      </p:sp>
      <p:sp>
        <p:nvSpPr>
          <p:cNvPr id="3" name="Text Placeholder 2">
            <a:extLst>
              <a:ext uri="{FF2B5EF4-FFF2-40B4-BE49-F238E27FC236}">
                <a16:creationId xmlns:a16="http://schemas.microsoft.com/office/drawing/2014/main" id="{77118B39-19EA-674C-B1F6-92BF4386FC2B}"/>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16804143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DA14D00-A2F6-234A-8189-5454BFB7CF12}"/>
              </a:ext>
            </a:extLst>
          </p:cNvPr>
          <p:cNvSpPr>
            <a:spLocks noGrp="1"/>
          </p:cNvSpPr>
          <p:nvPr>
            <p:ph type="body" sz="quarter" idx="10"/>
          </p:nvPr>
        </p:nvSpPr>
        <p:spPr>
          <a:xfrm>
            <a:off x="295274" y="1651000"/>
            <a:ext cx="11577177" cy="2819400"/>
          </a:xfrm>
        </p:spPr>
        <p:txBody>
          <a:bodyPr/>
          <a:lstStyle/>
          <a:p>
            <a:r>
              <a:rPr lang="en-AU" sz="4400" dirty="0"/>
              <a:t>The brain: </a:t>
            </a:r>
          </a:p>
          <a:p>
            <a:pPr marL="857250" indent="-857250">
              <a:buFont typeface="Arial" panose="020B0604020202020204" pitchFamily="34" charset="0"/>
              <a:buChar char="•"/>
            </a:pPr>
            <a:r>
              <a:rPr lang="en-AU" sz="4400" dirty="0"/>
              <a:t>controls and regulates body functions </a:t>
            </a:r>
          </a:p>
          <a:p>
            <a:pPr marL="857250" indent="-857250">
              <a:buFont typeface="Arial" panose="020B0604020202020204" pitchFamily="34" charset="0"/>
              <a:buChar char="•"/>
            </a:pPr>
            <a:r>
              <a:rPr lang="en-AU" sz="4400" dirty="0"/>
              <a:t>communication centre </a:t>
            </a:r>
          </a:p>
          <a:p>
            <a:endParaRPr lang="en-US" dirty="0"/>
          </a:p>
        </p:txBody>
      </p:sp>
    </p:spTree>
    <p:extLst>
      <p:ext uri="{BB962C8B-B14F-4D97-AF65-F5344CB8AC3E}">
        <p14:creationId xmlns:p14="http://schemas.microsoft.com/office/powerpoint/2010/main" val="11675129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911B180-FD96-AB42-A87C-7E61A0BD6E02}"/>
              </a:ext>
            </a:extLst>
          </p:cNvPr>
          <p:cNvSpPr>
            <a:spLocks noGrp="1"/>
          </p:cNvSpPr>
          <p:nvPr>
            <p:ph type="body" sz="quarter" idx="14"/>
          </p:nvPr>
        </p:nvSpPr>
        <p:spPr/>
        <p:txBody>
          <a:bodyPr/>
          <a:lstStyle/>
          <a:p>
            <a:r>
              <a:rPr lang="en-US" dirty="0"/>
              <a:t>Parts of the brain</a:t>
            </a:r>
          </a:p>
        </p:txBody>
      </p:sp>
      <p:sp>
        <p:nvSpPr>
          <p:cNvPr id="3" name="Text Placeholder 2">
            <a:extLst>
              <a:ext uri="{FF2B5EF4-FFF2-40B4-BE49-F238E27FC236}">
                <a16:creationId xmlns:a16="http://schemas.microsoft.com/office/drawing/2014/main" id="{4245B3AD-0298-4F4F-A37F-68C0D45D86ED}"/>
              </a:ext>
            </a:extLst>
          </p:cNvPr>
          <p:cNvSpPr>
            <a:spLocks noGrp="1"/>
          </p:cNvSpPr>
          <p:nvPr>
            <p:ph type="body" sz="quarter" idx="15"/>
          </p:nvPr>
        </p:nvSpPr>
        <p:spPr>
          <a:xfrm>
            <a:off x="397668" y="991704"/>
            <a:ext cx="10702132" cy="5066196"/>
          </a:xfrm>
        </p:spPr>
        <p:txBody>
          <a:bodyPr/>
          <a:lstStyle/>
          <a:p>
            <a:r>
              <a:rPr lang="en-AU" sz="3600" dirty="0"/>
              <a:t>Why is it important to learn about the brain? </a:t>
            </a:r>
          </a:p>
          <a:p>
            <a:pPr marL="457200" indent="-457200">
              <a:buFont typeface="Arial" panose="020B0604020202020204" pitchFamily="34" charset="0"/>
              <a:buChar char="•"/>
            </a:pPr>
            <a:r>
              <a:rPr lang="en-AU" sz="3600" dirty="0">
                <a:solidFill>
                  <a:srgbClr val="0070C0"/>
                </a:solidFill>
              </a:rPr>
              <a:t>The brain is the organ that enables us to adapt to our environment - to learn. </a:t>
            </a:r>
          </a:p>
          <a:p>
            <a:pPr marL="457200" indent="-457200">
              <a:buFont typeface="Arial" panose="020B0604020202020204" pitchFamily="34" charset="0"/>
              <a:buChar char="•"/>
            </a:pPr>
            <a:r>
              <a:rPr lang="en-AU" sz="3600" dirty="0"/>
              <a:t>The brain is constantly changing and everything we do changes our brain </a:t>
            </a:r>
            <a:endParaRPr lang="en-US" sz="3600" dirty="0"/>
          </a:p>
        </p:txBody>
      </p:sp>
    </p:spTree>
    <p:extLst>
      <p:ext uri="{BB962C8B-B14F-4D97-AF65-F5344CB8AC3E}">
        <p14:creationId xmlns:p14="http://schemas.microsoft.com/office/powerpoint/2010/main" val="13720802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p:nvPr/>
        </p:nvPicPr>
        <p:blipFill rotWithShape="1">
          <a:blip r:embed="rId2" cstate="print"/>
          <a:srcRect r="2916"/>
          <a:stretch/>
        </p:blipFill>
        <p:spPr bwMode="auto">
          <a:xfrm>
            <a:off x="1676400" y="1676400"/>
            <a:ext cx="4724400" cy="3854768"/>
          </a:xfrm>
          <a:prstGeom prst="rect">
            <a:avLst/>
          </a:prstGeom>
          <a:noFill/>
          <a:ln w="9525">
            <a:noFill/>
            <a:miter lim="800000"/>
            <a:headEnd/>
            <a:tailEnd/>
          </a:ln>
        </p:spPr>
      </p:pic>
      <p:sp>
        <p:nvSpPr>
          <p:cNvPr id="15" name="TextBox 14"/>
          <p:cNvSpPr txBox="1"/>
          <p:nvPr/>
        </p:nvSpPr>
        <p:spPr>
          <a:xfrm>
            <a:off x="6477000" y="1622406"/>
            <a:ext cx="4038600" cy="5201424"/>
          </a:xfrm>
          <a:prstGeom prst="rect">
            <a:avLst/>
          </a:prstGeom>
          <a:noFill/>
        </p:spPr>
        <p:txBody>
          <a:bodyPr wrap="square" rtlCol="0">
            <a:spAutoFit/>
          </a:bodyPr>
          <a:lstStyle/>
          <a:p>
            <a:r>
              <a:rPr lang="en-AU" sz="2800" b="1" dirty="0"/>
              <a:t>SIZE</a:t>
            </a:r>
            <a:r>
              <a:rPr lang="en-AU" sz="2800" dirty="0"/>
              <a:t>: humans have a </a:t>
            </a:r>
            <a:r>
              <a:rPr lang="en-GB" sz="2800" dirty="0"/>
              <a:t>very large brain for their body size,</a:t>
            </a:r>
            <a:r>
              <a:rPr lang="en-US" sz="2800" dirty="0"/>
              <a:t> </a:t>
            </a:r>
            <a:r>
              <a:rPr lang="en-GB" sz="2800" dirty="0"/>
              <a:t>compared with other animals</a:t>
            </a:r>
            <a:endParaRPr lang="en-US" sz="2800" dirty="0"/>
          </a:p>
          <a:p>
            <a:r>
              <a:rPr lang="en-AU" sz="2800" dirty="0"/>
              <a:t> </a:t>
            </a:r>
            <a:endParaRPr lang="en-US" sz="2800" dirty="0"/>
          </a:p>
          <a:p>
            <a:r>
              <a:rPr lang="en-AU" sz="2800" b="1" dirty="0">
                <a:solidFill>
                  <a:srgbClr val="0070C0"/>
                </a:solidFill>
              </a:rPr>
              <a:t>Human brains have 100 million neurones</a:t>
            </a:r>
            <a:endParaRPr lang="en-US" sz="2800" dirty="0">
              <a:solidFill>
                <a:srgbClr val="0070C0"/>
              </a:solidFill>
            </a:endParaRPr>
          </a:p>
          <a:p>
            <a:r>
              <a:rPr lang="en-AU" sz="2800" dirty="0"/>
              <a:t> </a:t>
            </a:r>
            <a:endParaRPr lang="en-US" sz="2800" dirty="0"/>
          </a:p>
          <a:p>
            <a:r>
              <a:rPr lang="en-AU" sz="2800" b="1" dirty="0">
                <a:solidFill>
                  <a:srgbClr val="0070C0"/>
                </a:solidFill>
              </a:rPr>
              <a:t>AVERAGE VOLUME</a:t>
            </a:r>
            <a:r>
              <a:rPr lang="en-AU" sz="2800" dirty="0">
                <a:solidFill>
                  <a:srgbClr val="0070C0"/>
                </a:solidFill>
              </a:rPr>
              <a:t>: </a:t>
            </a:r>
            <a:r>
              <a:rPr lang="en-GB" sz="2800" dirty="0">
                <a:solidFill>
                  <a:srgbClr val="0070C0"/>
                </a:solidFill>
              </a:rPr>
              <a:t>1200–1400 </a:t>
            </a:r>
            <a:r>
              <a:rPr lang="en-GB" sz="2800" dirty="0" err="1">
                <a:solidFill>
                  <a:srgbClr val="0070C0"/>
                </a:solidFill>
              </a:rPr>
              <a:t>mL.</a:t>
            </a:r>
            <a:endParaRPr lang="en-US" sz="2800" dirty="0">
              <a:solidFill>
                <a:srgbClr val="0070C0"/>
              </a:solidFill>
            </a:endParaRPr>
          </a:p>
          <a:p>
            <a:endParaRPr lang="en-US" sz="2400" dirty="0"/>
          </a:p>
        </p:txBody>
      </p:sp>
      <p:sp>
        <p:nvSpPr>
          <p:cNvPr id="4" name="TextBox 3"/>
          <p:cNvSpPr txBox="1"/>
          <p:nvPr/>
        </p:nvSpPr>
        <p:spPr>
          <a:xfrm>
            <a:off x="1828801" y="152401"/>
            <a:ext cx="8504967" cy="1138773"/>
          </a:xfrm>
          <a:prstGeom prst="rect">
            <a:avLst/>
          </a:prstGeom>
          <a:solidFill>
            <a:srgbClr val="FEE7BA"/>
          </a:solidFill>
        </p:spPr>
        <p:txBody>
          <a:bodyPr wrap="square" rtlCol="0">
            <a:spAutoFit/>
          </a:bodyPr>
          <a:lstStyle/>
          <a:p>
            <a:r>
              <a:rPr lang="en-US" sz="3600" b="1" i="1" dirty="0"/>
              <a:t>THE BRAIN</a:t>
            </a:r>
          </a:p>
          <a:p>
            <a:r>
              <a:rPr lang="en-GB" sz="3200" dirty="0"/>
              <a:t>controls and regulates body functions</a:t>
            </a:r>
            <a:endParaRPr lang="en-US" sz="3200" dirty="0"/>
          </a:p>
        </p:txBody>
      </p:sp>
    </p:spTree>
    <p:extLst>
      <p:ext uri="{BB962C8B-B14F-4D97-AF65-F5344CB8AC3E}">
        <p14:creationId xmlns:p14="http://schemas.microsoft.com/office/powerpoint/2010/main" val="26773091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1752600" y="668179"/>
            <a:ext cx="9144000" cy="3046988"/>
          </a:xfrm>
          <a:prstGeom prst="rect">
            <a:avLst/>
          </a:prstGeom>
          <a:solidFill>
            <a:srgbClr val="FEE7BA"/>
          </a:solidFill>
          <a:ln>
            <a:noFill/>
          </a:ln>
          <a:effectLst/>
          <a:extLst/>
        </p:spPr>
        <p:txBody>
          <a:bodyPr vert="horz" wrap="square" lIns="91440" tIns="45720" rIns="91440" bIns="45720" numCol="1" anchor="ctr" anchorCtr="0" compatLnSpc="1">
            <a:prstTxWarp prst="textNoShape">
              <a:avLst/>
            </a:prstTxWarp>
            <a:spAutoFit/>
          </a:bodyPr>
          <a:lstStyle/>
          <a:p>
            <a:pPr defTabSz="914400" eaLnBrk="0" fontAlgn="base" hangingPunct="0">
              <a:spcBef>
                <a:spcPct val="0"/>
              </a:spcBef>
              <a:spcAft>
                <a:spcPct val="0"/>
              </a:spcAft>
            </a:pPr>
            <a:r>
              <a:rPr lang="en-AU" altLang="en-US" sz="3200" b="1" dirty="0">
                <a:solidFill>
                  <a:srgbClr val="0070C0"/>
                </a:solidFill>
                <a:latin typeface="Calibri" panose="020F0502020204030204" pitchFamily="34" charset="0"/>
              </a:rPr>
              <a:t>Damage to the brain is: </a:t>
            </a:r>
            <a:r>
              <a:rPr lang="en-GB" altLang="en-US" sz="3200" dirty="0">
                <a:solidFill>
                  <a:srgbClr val="0070C0"/>
                </a:solidFill>
                <a:latin typeface="Calibri" panose="020F0502020204030204" pitchFamily="34" charset="0"/>
                <a:ea typeface="Times New Roman" panose="02020603050405020304" pitchFamily="18" charset="0"/>
                <a:cs typeface="Utopia-Regular"/>
              </a:rPr>
              <a:t>repaired slowly</a:t>
            </a:r>
            <a:endParaRPr lang="en-US" altLang="en-US" sz="3200" dirty="0">
              <a:solidFill>
                <a:srgbClr val="0070C0"/>
              </a:solidFill>
            </a:endParaRPr>
          </a:p>
          <a:p>
            <a:pPr defTabSz="914400" eaLnBrk="0" fontAlgn="base" hangingPunct="0">
              <a:spcBef>
                <a:spcPct val="0"/>
              </a:spcBef>
              <a:spcAft>
                <a:spcPct val="0"/>
              </a:spcAft>
            </a:pPr>
            <a:endParaRPr lang="en-AU" altLang="en-US" sz="3200" b="1" dirty="0">
              <a:latin typeface="Calibri" panose="020F0502020204030204" pitchFamily="34" charset="0"/>
            </a:endParaRPr>
          </a:p>
          <a:p>
            <a:pPr defTabSz="914400" eaLnBrk="0" fontAlgn="base" hangingPunct="0">
              <a:spcBef>
                <a:spcPct val="0"/>
              </a:spcBef>
              <a:spcAft>
                <a:spcPct val="0"/>
              </a:spcAft>
            </a:pPr>
            <a:r>
              <a:rPr lang="en-AU" altLang="en-US" sz="3200" b="1" dirty="0">
                <a:latin typeface="Calibri" panose="020F0502020204030204" pitchFamily="34" charset="0"/>
              </a:rPr>
              <a:t>What happens if a part of the brain is damaged?</a:t>
            </a:r>
          </a:p>
          <a:p>
            <a:pPr defTabSz="914400" eaLnBrk="0" fontAlgn="base" hangingPunct="0">
              <a:spcBef>
                <a:spcPct val="0"/>
              </a:spcBef>
              <a:spcAft>
                <a:spcPct val="0"/>
              </a:spcAft>
            </a:pPr>
            <a:r>
              <a:rPr lang="en-GB" altLang="en-US" sz="3200" dirty="0">
                <a:solidFill>
                  <a:srgbClr val="0070C0"/>
                </a:solidFill>
                <a:latin typeface="Calibri" panose="020F0502020204030204" pitchFamily="34" charset="0"/>
                <a:ea typeface="Times New Roman" panose="02020603050405020304" pitchFamily="18" charset="0"/>
                <a:cs typeface="Utopia-Regular"/>
              </a:rPr>
              <a:t>Sometimes other parts of the brain take over the function of the damaged parts, but there are situations where brain damage is permanent.</a:t>
            </a:r>
            <a:endParaRPr lang="en-GB" altLang="en-US" sz="3200" dirty="0">
              <a:solidFill>
                <a:srgbClr val="0070C0"/>
              </a:solidFill>
              <a:latin typeface="Arial" panose="020B0604020202020204" pitchFamily="34" charset="0"/>
            </a:endParaRPr>
          </a:p>
        </p:txBody>
      </p:sp>
    </p:spTree>
    <p:extLst>
      <p:ext uri="{BB962C8B-B14F-4D97-AF65-F5344CB8AC3E}">
        <p14:creationId xmlns:p14="http://schemas.microsoft.com/office/powerpoint/2010/main" val="25305604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334000" y="1143000"/>
            <a:ext cx="6096000" cy="3660105"/>
          </a:xfrm>
          <a:prstGeom prst="rect">
            <a:avLst/>
          </a:prstGeom>
        </p:spPr>
        <p:txBody>
          <a:bodyPr wrap="square">
            <a:spAutoFit/>
          </a:bodyPr>
          <a:lstStyle/>
          <a:p>
            <a:pPr>
              <a:lnSpc>
                <a:spcPct val="115000"/>
              </a:lnSpc>
              <a:spcAft>
                <a:spcPts val="1000"/>
              </a:spcAft>
            </a:pPr>
            <a:r>
              <a:rPr lang="en-AU" sz="2800" b="1" dirty="0">
                <a:latin typeface="Utopia-Regular"/>
                <a:ea typeface="Times New Roman" panose="02020603050405020304" pitchFamily="18" charset="0"/>
                <a:cs typeface="Utopia-Regular"/>
              </a:rPr>
              <a:t>Left</a:t>
            </a:r>
            <a:r>
              <a:rPr lang="en-AU" sz="2800" dirty="0">
                <a:latin typeface="Utopia-Regular"/>
                <a:ea typeface="Times New Roman" panose="02020603050405020304" pitchFamily="18" charset="0"/>
                <a:cs typeface="Utopia-Regular"/>
              </a:rPr>
              <a:t> cerebral hemisphere:</a:t>
            </a:r>
            <a:endParaRPr lang="en-US" sz="2400" dirty="0">
              <a:latin typeface="Calibri" panose="020F0502020204030204" pitchFamily="34" charset="0"/>
              <a:ea typeface="Times New Roman" panose="02020603050405020304" pitchFamily="18" charset="0"/>
              <a:cs typeface="Times New Roman" panose="02020603050405020304" pitchFamily="18" charset="0"/>
            </a:endParaRPr>
          </a:p>
          <a:p>
            <a:pPr marL="457200" indent="-457200">
              <a:lnSpc>
                <a:spcPct val="115000"/>
              </a:lnSpc>
              <a:buFont typeface="Arial" panose="020B0604020202020204" pitchFamily="34" charset="0"/>
              <a:buChar char="•"/>
            </a:pPr>
            <a:r>
              <a:rPr lang="en-GB" sz="2800" dirty="0">
                <a:solidFill>
                  <a:srgbClr val="0070C0"/>
                </a:solidFill>
                <a:latin typeface="Utopia-Regular"/>
                <a:ea typeface="Times New Roman" panose="02020603050405020304" pitchFamily="18" charset="0"/>
                <a:cs typeface="Utopia-Regular"/>
              </a:rPr>
              <a:t>Language and logical thinking, such as mathematical ability	</a:t>
            </a:r>
          </a:p>
          <a:p>
            <a:pPr>
              <a:lnSpc>
                <a:spcPct val="115000"/>
              </a:lnSpc>
            </a:pPr>
            <a:endParaRPr lang="en-GB" sz="2800" dirty="0">
              <a:solidFill>
                <a:srgbClr val="C00000"/>
              </a:solidFill>
              <a:latin typeface="Utopia-Regular"/>
              <a:ea typeface="Times New Roman" panose="02020603050405020304" pitchFamily="18" charset="0"/>
              <a:cs typeface="Utopia-Regular"/>
            </a:endParaRPr>
          </a:p>
          <a:p>
            <a:pPr>
              <a:lnSpc>
                <a:spcPct val="115000"/>
              </a:lnSpc>
            </a:pPr>
            <a:r>
              <a:rPr lang="en-AU" sz="2800" b="1" dirty="0">
                <a:latin typeface="Utopia-Regular"/>
                <a:ea typeface="Times New Roman" panose="02020603050405020304" pitchFamily="18" charset="0"/>
                <a:cs typeface="Utopia-Regular"/>
              </a:rPr>
              <a:t>Right</a:t>
            </a:r>
            <a:r>
              <a:rPr lang="en-AU" sz="2800" dirty="0">
                <a:latin typeface="Utopia-Regular"/>
                <a:ea typeface="Times New Roman" panose="02020603050405020304" pitchFamily="18" charset="0"/>
                <a:cs typeface="Utopia-Regular"/>
              </a:rPr>
              <a:t> cerebral hemisphere:</a:t>
            </a:r>
          </a:p>
          <a:p>
            <a:pPr marL="457200" indent="-457200">
              <a:lnSpc>
                <a:spcPct val="115000"/>
              </a:lnSpc>
              <a:buFont typeface="Arial" panose="020B0604020202020204" pitchFamily="34" charset="0"/>
              <a:buChar char="•"/>
            </a:pPr>
            <a:r>
              <a:rPr lang="en-GB" sz="2800" dirty="0">
                <a:solidFill>
                  <a:srgbClr val="0070C0"/>
                </a:solidFill>
                <a:latin typeface="Utopia-Regular"/>
                <a:ea typeface="Times New Roman" panose="02020603050405020304" pitchFamily="18" charset="0"/>
                <a:cs typeface="Utopia-Regular"/>
              </a:rPr>
              <a:t>Musical and artistic ability depends on the right </a:t>
            </a:r>
            <a:endParaRPr lang="en-US" sz="2400" dirty="0">
              <a:solidFill>
                <a:srgbClr val="0070C0"/>
              </a:solidFill>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15"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71600" y="724951"/>
            <a:ext cx="3276236" cy="48779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943245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http://www.cybersurgeons.net/resources/style/images/uploads/body%20systems/4-lobes_blank.png">
            <a:extLst>
              <a:ext uri="{FF2B5EF4-FFF2-40B4-BE49-F238E27FC236}">
                <a16:creationId xmlns:a16="http://schemas.microsoft.com/office/drawing/2014/main" id="{4944CBB6-A937-B84F-908D-547551F4B0B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039937" y="17145"/>
            <a:ext cx="8112125" cy="6823710"/>
          </a:xfrm>
          <a:prstGeom prst="rect">
            <a:avLst/>
          </a:prstGeom>
          <a:noFill/>
          <a:ln>
            <a:noFill/>
          </a:ln>
        </p:spPr>
      </p:pic>
    </p:spTree>
    <p:extLst>
      <p:ext uri="{BB962C8B-B14F-4D97-AF65-F5344CB8AC3E}">
        <p14:creationId xmlns:p14="http://schemas.microsoft.com/office/powerpoint/2010/main" val="25814302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http://www.cybersurgeons.net/resources/style/images/uploads/body%20systems/4-lobes_blank.png">
            <a:extLst>
              <a:ext uri="{FF2B5EF4-FFF2-40B4-BE49-F238E27FC236}">
                <a16:creationId xmlns:a16="http://schemas.microsoft.com/office/drawing/2014/main" id="{3FC978B8-E9CE-A849-9F62-7291760D475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374464" y="914158"/>
            <a:ext cx="4845647" cy="4443468"/>
          </a:xfrm>
          <a:prstGeom prst="rect">
            <a:avLst/>
          </a:prstGeom>
          <a:noFill/>
          <a:ln>
            <a:noFill/>
          </a:ln>
        </p:spPr>
      </p:pic>
      <p:sp>
        <p:nvSpPr>
          <p:cNvPr id="4" name="Text Box 2">
            <a:extLst>
              <a:ext uri="{FF2B5EF4-FFF2-40B4-BE49-F238E27FC236}">
                <a16:creationId xmlns:a16="http://schemas.microsoft.com/office/drawing/2014/main" id="{9576D9D7-D9B7-BD49-B5D2-084A0B3C662E}"/>
              </a:ext>
            </a:extLst>
          </p:cNvPr>
          <p:cNvSpPr txBox="1">
            <a:spLocks noChangeArrowheads="1"/>
          </p:cNvSpPr>
          <p:nvPr/>
        </p:nvSpPr>
        <p:spPr bwMode="auto">
          <a:xfrm>
            <a:off x="8583929" y="1069826"/>
            <a:ext cx="3136265" cy="1296670"/>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 Box 2">
            <a:extLst>
              <a:ext uri="{FF2B5EF4-FFF2-40B4-BE49-F238E27FC236}">
                <a16:creationId xmlns:a16="http://schemas.microsoft.com/office/drawing/2014/main" id="{2B8B50F4-C4AE-DE43-8BDB-8E2D08ABC441}"/>
              </a:ext>
            </a:extLst>
          </p:cNvPr>
          <p:cNvSpPr txBox="1">
            <a:spLocks noChangeArrowheads="1"/>
          </p:cNvSpPr>
          <p:nvPr/>
        </p:nvSpPr>
        <p:spPr bwMode="auto">
          <a:xfrm>
            <a:off x="6546515" y="212197"/>
            <a:ext cx="4074828" cy="499110"/>
          </a:xfrm>
          <a:prstGeom prst="rect">
            <a:avLst/>
          </a:prstGeom>
          <a:noFill/>
          <a:ln w="9525">
            <a:noFill/>
            <a:miter lim="800000"/>
            <a:headEnd/>
            <a:tailEnd/>
          </a:ln>
        </p:spPr>
        <p:txBody>
          <a:bodyPr rot="0" vert="horz" wrap="square" lIns="91440" tIns="45720" rIns="91440" bIns="45720" anchor="t" anchorCtr="0">
            <a:noAutofit/>
          </a:bodyPr>
          <a:lstStyle/>
          <a:p>
            <a:pPr algn="ctr">
              <a:lnSpc>
                <a:spcPct val="107000"/>
              </a:lnSpc>
              <a:spcAft>
                <a:spcPts val="800"/>
              </a:spcAft>
            </a:pPr>
            <a:r>
              <a:rPr lang="en-GB" sz="2400" b="1" u="sng" dirty="0">
                <a:solidFill>
                  <a:srgbClr val="0070C0"/>
                </a:solidFill>
                <a:effectLst/>
                <a:latin typeface="Comic Sans MS" panose="030F0902030302020204" pitchFamily="66" charset="0"/>
                <a:ea typeface="Calibri" panose="020F0502020204030204" pitchFamily="34" charset="0"/>
                <a:cs typeface="Times New Roman" panose="02020603050405020304" pitchFamily="18" charset="0"/>
              </a:rPr>
              <a:t>Frontal Lobes</a:t>
            </a:r>
            <a:endParaRPr lang="en-AU" sz="24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GB" sz="1800" b="1" u="none" strike="noStrike" dirty="0">
                <a:solidFill>
                  <a:srgbClr val="FFFFFF"/>
                </a:solidFill>
                <a:effectLst/>
                <a:latin typeface="Comic Sans MS" panose="030F0902030302020204" pitchFamily="66" charset="0"/>
                <a:ea typeface="Calibri" panose="020F0502020204030204" pitchFamily="34" charset="0"/>
                <a:cs typeface="Times New Roman" panose="02020603050405020304" pitchFamily="18"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 Box 2">
            <a:extLst>
              <a:ext uri="{FF2B5EF4-FFF2-40B4-BE49-F238E27FC236}">
                <a16:creationId xmlns:a16="http://schemas.microsoft.com/office/drawing/2014/main" id="{5D16A3B8-3B1A-9649-A413-3EAFB4C0325D}"/>
              </a:ext>
            </a:extLst>
          </p:cNvPr>
          <p:cNvSpPr txBox="1">
            <a:spLocks noChangeArrowheads="1"/>
          </p:cNvSpPr>
          <p:nvPr/>
        </p:nvSpPr>
        <p:spPr bwMode="auto">
          <a:xfrm>
            <a:off x="7745411" y="626136"/>
            <a:ext cx="4813300" cy="1296670"/>
          </a:xfrm>
          <a:prstGeom prst="rect">
            <a:avLst/>
          </a:prstGeom>
          <a:noFill/>
          <a:ln w="9525">
            <a:noFill/>
            <a:miter lim="800000"/>
            <a:headEnd/>
            <a:tailEnd/>
          </a:ln>
        </p:spPr>
        <p:txBody>
          <a:bodyPr rot="0" vert="horz" wrap="square" lIns="91440" tIns="45720" rIns="91440" bIns="45720" anchor="t" anchorCtr="0">
            <a:noAutofit/>
          </a:bodyPr>
          <a:lstStyle/>
          <a:p>
            <a:pPr marL="342900" lvl="0" indent="-342900">
              <a:lnSpc>
                <a:spcPct val="107000"/>
              </a:lnSpc>
              <a:spcAft>
                <a:spcPts val="0"/>
              </a:spcAft>
              <a:buFont typeface="Symbol" pitchFamily="2" charset="2"/>
              <a:buChar char=""/>
            </a:pPr>
            <a:r>
              <a:rPr lang="en-GB" sz="2400" b="1" dirty="0">
                <a:solidFill>
                  <a:srgbClr val="0070C0"/>
                </a:solidFill>
                <a:effectLst/>
                <a:latin typeface="Comic Sans MS" panose="030F0902030302020204" pitchFamily="66" charset="0"/>
                <a:ea typeface="Calibri" panose="020F0502020204030204" pitchFamily="34" charset="0"/>
                <a:cs typeface="Times New Roman" panose="02020603050405020304" pitchFamily="18" charset="0"/>
              </a:rPr>
              <a:t>Planning</a:t>
            </a:r>
            <a:endParaRPr lang="en-AU" sz="24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itchFamily="2" charset="2"/>
              <a:buChar char=""/>
            </a:pPr>
            <a:r>
              <a:rPr lang="en-GB" sz="2400" b="1" dirty="0">
                <a:solidFill>
                  <a:srgbClr val="0070C0"/>
                </a:solidFill>
                <a:effectLst/>
                <a:latin typeface="Comic Sans MS" panose="030F0902030302020204" pitchFamily="66" charset="0"/>
                <a:ea typeface="Calibri" panose="020F0502020204030204" pitchFamily="34" charset="0"/>
                <a:cs typeface="Times New Roman" panose="02020603050405020304" pitchFamily="18" charset="0"/>
              </a:rPr>
              <a:t>Controlling our behaviour and emotions</a:t>
            </a:r>
            <a:endParaRPr lang="en-AU" sz="24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itchFamily="2" charset="2"/>
              <a:buChar char=""/>
            </a:pPr>
            <a:r>
              <a:rPr lang="en-GB" sz="2400" b="1" dirty="0">
                <a:solidFill>
                  <a:srgbClr val="0070C0"/>
                </a:solidFill>
                <a:effectLst/>
                <a:latin typeface="Comic Sans MS" panose="030F0902030302020204" pitchFamily="66" charset="0"/>
                <a:ea typeface="Calibri" panose="020F0502020204030204" pitchFamily="34" charset="0"/>
                <a:cs typeface="Times New Roman" panose="02020603050405020304" pitchFamily="18" charset="0"/>
              </a:rPr>
              <a:t>Problem solving</a:t>
            </a:r>
            <a:endParaRPr lang="en-AU" sz="24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 Box 2">
            <a:extLst>
              <a:ext uri="{FF2B5EF4-FFF2-40B4-BE49-F238E27FC236}">
                <a16:creationId xmlns:a16="http://schemas.microsoft.com/office/drawing/2014/main" id="{812B53C7-E338-9C47-8D7B-3321FC57A692}"/>
              </a:ext>
            </a:extLst>
          </p:cNvPr>
          <p:cNvSpPr txBox="1">
            <a:spLocks noChangeArrowheads="1"/>
          </p:cNvSpPr>
          <p:nvPr/>
        </p:nvSpPr>
        <p:spPr bwMode="auto">
          <a:xfrm>
            <a:off x="8220111" y="2198917"/>
            <a:ext cx="3782811" cy="1052195"/>
          </a:xfrm>
          <a:prstGeom prst="rect">
            <a:avLst/>
          </a:prstGeom>
          <a:noFill/>
          <a:ln w="9525">
            <a:noFill/>
            <a:miter lim="800000"/>
            <a:headEnd/>
            <a:tailEnd/>
          </a:ln>
        </p:spPr>
        <p:txBody>
          <a:bodyPr rot="0" vert="horz" wrap="square" lIns="91440" tIns="45720" rIns="91440" bIns="45720" anchor="t" anchorCtr="0">
            <a:noAutofit/>
          </a:bodyPr>
          <a:lstStyle/>
          <a:p>
            <a:pPr marL="342900" lvl="0" indent="-342900">
              <a:lnSpc>
                <a:spcPct val="107000"/>
              </a:lnSpc>
              <a:spcAft>
                <a:spcPts val="0"/>
              </a:spcAft>
              <a:buFont typeface="Symbol" pitchFamily="2" charset="2"/>
              <a:buChar char=""/>
            </a:pPr>
            <a:r>
              <a:rPr lang="en-GB" sz="2400" b="1" dirty="0">
                <a:solidFill>
                  <a:srgbClr val="0070C0"/>
                </a:solidFill>
                <a:effectLst/>
                <a:latin typeface="Comic Sans MS" panose="030F0902030302020204" pitchFamily="66" charset="0"/>
                <a:ea typeface="Calibri" panose="020F0502020204030204" pitchFamily="34" charset="0"/>
                <a:cs typeface="Times New Roman" panose="02020603050405020304" pitchFamily="18" charset="0"/>
              </a:rPr>
              <a:t>Organising</a:t>
            </a:r>
            <a:endParaRPr lang="en-AU" sz="24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itchFamily="2" charset="2"/>
              <a:buChar char=""/>
            </a:pPr>
            <a:r>
              <a:rPr lang="en-GB" sz="2400" b="1" dirty="0">
                <a:solidFill>
                  <a:srgbClr val="0070C0"/>
                </a:solidFill>
                <a:effectLst/>
                <a:latin typeface="Comic Sans MS" panose="030F0902030302020204" pitchFamily="66" charset="0"/>
                <a:ea typeface="Calibri" panose="020F0502020204030204" pitchFamily="34" charset="0"/>
                <a:cs typeface="Times New Roman" panose="02020603050405020304" pitchFamily="18" charset="0"/>
              </a:rPr>
              <a:t>Memory</a:t>
            </a:r>
            <a:endParaRPr lang="en-AU" sz="24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itchFamily="2" charset="2"/>
              <a:buChar char=""/>
            </a:pPr>
            <a:r>
              <a:rPr lang="en-GB" sz="2400" b="1" dirty="0">
                <a:solidFill>
                  <a:srgbClr val="0070C0"/>
                </a:solidFill>
                <a:effectLst/>
                <a:latin typeface="Comic Sans MS" panose="030F0902030302020204" pitchFamily="66" charset="0"/>
                <a:ea typeface="Calibri" panose="020F0502020204030204" pitchFamily="34" charset="0"/>
                <a:cs typeface="Times New Roman" panose="02020603050405020304" pitchFamily="18" charset="0"/>
              </a:rPr>
              <a:t>Decision</a:t>
            </a:r>
            <a:endParaRPr lang="en-AU" sz="24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 Box 2">
            <a:extLst>
              <a:ext uri="{FF2B5EF4-FFF2-40B4-BE49-F238E27FC236}">
                <a16:creationId xmlns:a16="http://schemas.microsoft.com/office/drawing/2014/main" id="{1A89C361-D9FA-614E-882F-89C281A65CC5}"/>
              </a:ext>
            </a:extLst>
          </p:cNvPr>
          <p:cNvSpPr txBox="1">
            <a:spLocks noChangeArrowheads="1"/>
          </p:cNvSpPr>
          <p:nvPr/>
        </p:nvSpPr>
        <p:spPr bwMode="auto">
          <a:xfrm>
            <a:off x="5703905" y="4559772"/>
            <a:ext cx="2970195" cy="2152449"/>
          </a:xfrm>
          <a:prstGeom prst="rect">
            <a:avLst/>
          </a:prstGeom>
          <a:solidFill>
            <a:schemeClr val="bg1"/>
          </a:solidFill>
          <a:ln w="9525">
            <a:solidFill>
              <a:schemeClr val="bg1"/>
            </a:solidFill>
            <a:miter lim="800000"/>
            <a:headEnd/>
            <a:tailEnd/>
          </a:ln>
        </p:spPr>
        <p:txBody>
          <a:bodyPr rot="0" vert="horz" wrap="square" lIns="91440" tIns="45720" rIns="91440" bIns="45720" anchor="t" anchorCtr="0">
            <a:spAutoFit/>
          </a:bodyPr>
          <a:lstStyle/>
          <a:p>
            <a:pPr>
              <a:lnSpc>
                <a:spcPct val="107000"/>
              </a:lnSpc>
              <a:spcAft>
                <a:spcPts val="800"/>
              </a:spcAft>
            </a:pPr>
            <a:r>
              <a:rPr lang="en-GB" sz="2400" b="1" u="sng" dirty="0">
                <a:solidFill>
                  <a:schemeClr val="accent4">
                    <a:lumMod val="60000"/>
                    <a:lumOff val="40000"/>
                  </a:schemeClr>
                </a:solidFill>
                <a:effectLst/>
                <a:latin typeface="Comic Sans MS" panose="030F0902030302020204" pitchFamily="66" charset="0"/>
                <a:ea typeface="Calibri" panose="020F0502020204030204" pitchFamily="34" charset="0"/>
                <a:cs typeface="Times New Roman" panose="02020603050405020304" pitchFamily="18" charset="0"/>
              </a:rPr>
              <a:t>Brainstem</a:t>
            </a:r>
            <a:endParaRPr lang="en-AU" sz="2400" dirty="0">
              <a:solidFill>
                <a:schemeClr val="accent4">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itchFamily="2" charset="2"/>
              <a:buChar char=""/>
            </a:pPr>
            <a:r>
              <a:rPr lang="en-GB" sz="2400" b="1" dirty="0">
                <a:solidFill>
                  <a:schemeClr val="accent4">
                    <a:lumMod val="60000"/>
                    <a:lumOff val="40000"/>
                  </a:schemeClr>
                </a:solidFill>
                <a:effectLst/>
                <a:latin typeface="Comic Sans MS" panose="030F0902030302020204" pitchFamily="66" charset="0"/>
                <a:ea typeface="Calibri" panose="020F0502020204030204" pitchFamily="34" charset="0"/>
                <a:cs typeface="Times New Roman" panose="02020603050405020304" pitchFamily="18" charset="0"/>
              </a:rPr>
              <a:t>Swallowing</a:t>
            </a:r>
            <a:endParaRPr lang="en-AU" sz="2400" dirty="0">
              <a:solidFill>
                <a:schemeClr val="accent4">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itchFamily="2" charset="2"/>
              <a:buChar char=""/>
            </a:pPr>
            <a:r>
              <a:rPr lang="en-GB" sz="2400" b="1" dirty="0">
                <a:solidFill>
                  <a:schemeClr val="accent4">
                    <a:lumMod val="60000"/>
                    <a:lumOff val="40000"/>
                  </a:schemeClr>
                </a:solidFill>
                <a:effectLst/>
                <a:latin typeface="Comic Sans MS" panose="030F0902030302020204" pitchFamily="66" charset="0"/>
                <a:ea typeface="Calibri" panose="020F0502020204030204" pitchFamily="34" charset="0"/>
                <a:cs typeface="Times New Roman" panose="02020603050405020304" pitchFamily="18" charset="0"/>
              </a:rPr>
              <a:t>Breathing</a:t>
            </a:r>
            <a:endParaRPr lang="en-AU" sz="2400" dirty="0">
              <a:solidFill>
                <a:schemeClr val="accent4">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itchFamily="2" charset="2"/>
              <a:buChar char=""/>
            </a:pPr>
            <a:r>
              <a:rPr lang="en-GB" sz="2400" b="1" dirty="0">
                <a:solidFill>
                  <a:schemeClr val="accent4">
                    <a:lumMod val="60000"/>
                    <a:lumOff val="40000"/>
                  </a:schemeClr>
                </a:solidFill>
                <a:effectLst/>
                <a:latin typeface="Comic Sans MS" panose="030F0902030302020204" pitchFamily="66" charset="0"/>
                <a:ea typeface="Calibri" panose="020F0502020204030204" pitchFamily="34" charset="0"/>
                <a:cs typeface="Times New Roman" panose="02020603050405020304" pitchFamily="18" charset="0"/>
              </a:rPr>
              <a:t>Heart rate</a:t>
            </a:r>
            <a:endParaRPr lang="en-AU" sz="2400" dirty="0">
              <a:solidFill>
                <a:schemeClr val="accent4">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itchFamily="2" charset="2"/>
              <a:buChar char=""/>
            </a:pPr>
            <a:r>
              <a:rPr lang="en-GB" sz="2400" b="1" dirty="0">
                <a:solidFill>
                  <a:schemeClr val="accent4">
                    <a:lumMod val="60000"/>
                    <a:lumOff val="40000"/>
                  </a:schemeClr>
                </a:solidFill>
                <a:effectLst/>
                <a:latin typeface="Comic Sans MS" panose="030F0902030302020204" pitchFamily="66" charset="0"/>
                <a:ea typeface="Calibri" panose="020F0502020204030204" pitchFamily="34" charset="0"/>
                <a:cs typeface="Times New Roman" panose="02020603050405020304" pitchFamily="18" charset="0"/>
              </a:rPr>
              <a:t>Blood pressure</a:t>
            </a:r>
            <a:endParaRPr lang="en-AU" sz="2400" dirty="0">
              <a:solidFill>
                <a:schemeClr val="accent4">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 Box 2">
            <a:extLst>
              <a:ext uri="{FF2B5EF4-FFF2-40B4-BE49-F238E27FC236}">
                <a16:creationId xmlns:a16="http://schemas.microsoft.com/office/drawing/2014/main" id="{FAD7029E-F0AB-2241-B7A9-71B1889DE314}"/>
              </a:ext>
            </a:extLst>
          </p:cNvPr>
          <p:cNvSpPr txBox="1">
            <a:spLocks noChangeArrowheads="1"/>
          </p:cNvSpPr>
          <p:nvPr/>
        </p:nvSpPr>
        <p:spPr bwMode="auto">
          <a:xfrm>
            <a:off x="8220111" y="4098115"/>
            <a:ext cx="4465121" cy="1259512"/>
          </a:xfrm>
          <a:prstGeom prst="rect">
            <a:avLst/>
          </a:prstGeom>
          <a:noFill/>
          <a:ln w="9525">
            <a:noFill/>
            <a:miter lim="800000"/>
            <a:headEnd/>
            <a:tailEnd/>
          </a:ln>
        </p:spPr>
        <p:txBody>
          <a:bodyPr rot="0" vert="horz" wrap="square" lIns="91440" tIns="45720" rIns="91440" bIns="45720" anchor="t" anchorCtr="0">
            <a:spAutoFit/>
          </a:bodyPr>
          <a:lstStyle/>
          <a:p>
            <a:pPr marL="342900" lvl="0" indent="-342900">
              <a:lnSpc>
                <a:spcPct val="107000"/>
              </a:lnSpc>
              <a:spcAft>
                <a:spcPts val="0"/>
              </a:spcAft>
              <a:buFont typeface="Symbol" pitchFamily="2" charset="2"/>
              <a:buChar char=""/>
            </a:pPr>
            <a:r>
              <a:rPr lang="en-GB" sz="2400" b="1" dirty="0">
                <a:solidFill>
                  <a:srgbClr val="FFC000"/>
                </a:solidFill>
                <a:effectLst/>
                <a:latin typeface="Comic Sans MS" panose="030F0902030302020204" pitchFamily="66" charset="0"/>
                <a:ea typeface="Calibri" panose="020F0502020204030204" pitchFamily="34" charset="0"/>
                <a:cs typeface="Times New Roman" panose="02020603050405020304" pitchFamily="18" charset="0"/>
              </a:rPr>
              <a:t>Recognising sound</a:t>
            </a:r>
            <a:endParaRPr lang="en-AU" sz="240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itchFamily="2" charset="2"/>
              <a:buChar char=""/>
            </a:pPr>
            <a:r>
              <a:rPr lang="en-GB" sz="2400" b="1" dirty="0">
                <a:solidFill>
                  <a:srgbClr val="FFC000"/>
                </a:solidFill>
                <a:effectLst/>
                <a:latin typeface="Comic Sans MS" panose="030F0902030302020204" pitchFamily="66" charset="0"/>
                <a:ea typeface="Calibri" panose="020F0502020204030204" pitchFamily="34" charset="0"/>
                <a:cs typeface="Times New Roman" panose="02020603050405020304" pitchFamily="18" charset="0"/>
              </a:rPr>
              <a:t>Understanding speech</a:t>
            </a:r>
            <a:endParaRPr lang="en-AU" sz="240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itchFamily="2" charset="2"/>
              <a:buChar char=""/>
            </a:pPr>
            <a:r>
              <a:rPr lang="en-GB" sz="2400" b="1" dirty="0">
                <a:solidFill>
                  <a:srgbClr val="FFC000"/>
                </a:solidFill>
                <a:effectLst/>
                <a:latin typeface="Comic Sans MS" panose="030F0902030302020204" pitchFamily="66" charset="0"/>
                <a:ea typeface="Calibri" panose="020F0502020204030204" pitchFamily="34" charset="0"/>
                <a:cs typeface="Times New Roman" panose="02020603050405020304" pitchFamily="18" charset="0"/>
              </a:rPr>
              <a:t>Speaking</a:t>
            </a:r>
            <a:endParaRPr lang="en-AU" sz="240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2">
            <a:extLst>
              <a:ext uri="{FF2B5EF4-FFF2-40B4-BE49-F238E27FC236}">
                <a16:creationId xmlns:a16="http://schemas.microsoft.com/office/drawing/2014/main" id="{55C27CBD-4437-544E-9DBC-830C3872C3CE}"/>
              </a:ext>
            </a:extLst>
          </p:cNvPr>
          <p:cNvSpPr txBox="1">
            <a:spLocks noChangeArrowheads="1"/>
          </p:cNvSpPr>
          <p:nvPr/>
        </p:nvSpPr>
        <p:spPr bwMode="auto">
          <a:xfrm>
            <a:off x="8220111" y="3597167"/>
            <a:ext cx="3073517" cy="469167"/>
          </a:xfrm>
          <a:prstGeom prst="rect">
            <a:avLst/>
          </a:prstGeom>
          <a:noFill/>
          <a:ln w="9525">
            <a:noFill/>
            <a:miter lim="800000"/>
            <a:headEnd/>
            <a:tailEnd/>
          </a:ln>
        </p:spPr>
        <p:txBody>
          <a:bodyPr rot="0" vert="horz" wrap="square" lIns="91440" tIns="45720" rIns="91440" bIns="45720" anchor="t" anchorCtr="0">
            <a:spAutoFit/>
          </a:bodyPr>
          <a:lstStyle/>
          <a:p>
            <a:pPr>
              <a:lnSpc>
                <a:spcPct val="107000"/>
              </a:lnSpc>
              <a:spcAft>
                <a:spcPts val="800"/>
              </a:spcAft>
            </a:pPr>
            <a:r>
              <a:rPr lang="en-GB" sz="2400" b="1" u="sng" dirty="0">
                <a:solidFill>
                  <a:srgbClr val="FFC000"/>
                </a:solidFill>
                <a:effectLst/>
                <a:latin typeface="Comic Sans MS" panose="030F0902030302020204" pitchFamily="66" charset="0"/>
                <a:ea typeface="Calibri" panose="020F0502020204030204" pitchFamily="34" charset="0"/>
                <a:cs typeface="Times New Roman" panose="02020603050405020304" pitchFamily="18" charset="0"/>
              </a:rPr>
              <a:t>Temporal Lobes</a:t>
            </a:r>
            <a:endParaRPr lang="en-AU" sz="240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 Box 2">
            <a:extLst>
              <a:ext uri="{FF2B5EF4-FFF2-40B4-BE49-F238E27FC236}">
                <a16:creationId xmlns:a16="http://schemas.microsoft.com/office/drawing/2014/main" id="{52163F07-F922-6C49-891A-3A260241F1B0}"/>
              </a:ext>
            </a:extLst>
          </p:cNvPr>
          <p:cNvSpPr txBox="1">
            <a:spLocks noChangeArrowheads="1"/>
          </p:cNvSpPr>
          <p:nvPr/>
        </p:nvSpPr>
        <p:spPr bwMode="auto">
          <a:xfrm>
            <a:off x="1109743" y="4629599"/>
            <a:ext cx="3213099" cy="1456055"/>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2400" b="1" u="sng" dirty="0">
                <a:solidFill>
                  <a:srgbClr val="941100"/>
                </a:solidFill>
                <a:effectLst/>
                <a:latin typeface="Comic Sans MS" panose="030F0902030302020204" pitchFamily="66" charset="0"/>
                <a:ea typeface="Calibri" panose="020F0502020204030204" pitchFamily="34" charset="0"/>
                <a:cs typeface="Times New Roman" panose="02020603050405020304" pitchFamily="18" charset="0"/>
              </a:rPr>
              <a:t>Cerebellum</a:t>
            </a:r>
            <a:endParaRPr lang="en-AU" sz="2400" dirty="0">
              <a:solidFill>
                <a:srgbClr val="9411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itchFamily="2" charset="2"/>
              <a:buChar char=""/>
            </a:pPr>
            <a:r>
              <a:rPr lang="en-GB" sz="2400" b="1" dirty="0">
                <a:solidFill>
                  <a:srgbClr val="941100"/>
                </a:solidFill>
                <a:effectLst/>
                <a:latin typeface="Comic Sans MS" panose="030F0902030302020204" pitchFamily="66" charset="0"/>
                <a:ea typeface="Calibri" panose="020F0502020204030204" pitchFamily="34" charset="0"/>
                <a:cs typeface="Times New Roman" panose="02020603050405020304" pitchFamily="18" charset="0"/>
              </a:rPr>
              <a:t>Stand upright</a:t>
            </a:r>
            <a:endParaRPr lang="en-AU" sz="2400" dirty="0">
              <a:solidFill>
                <a:srgbClr val="9411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itchFamily="2" charset="2"/>
              <a:buChar char=""/>
            </a:pPr>
            <a:r>
              <a:rPr lang="en-GB" sz="2400" b="1" dirty="0">
                <a:solidFill>
                  <a:srgbClr val="941100"/>
                </a:solidFill>
                <a:effectLst/>
                <a:latin typeface="Comic Sans MS" panose="030F0902030302020204" pitchFamily="66" charset="0"/>
                <a:ea typeface="Calibri" panose="020F0502020204030204" pitchFamily="34" charset="0"/>
                <a:cs typeface="Times New Roman" panose="02020603050405020304" pitchFamily="18" charset="0"/>
              </a:rPr>
              <a:t>Keep our balance</a:t>
            </a:r>
            <a:endParaRPr lang="en-AU" sz="2400" dirty="0">
              <a:solidFill>
                <a:srgbClr val="9411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itchFamily="2" charset="2"/>
              <a:buChar char=""/>
            </a:pPr>
            <a:r>
              <a:rPr lang="en-GB" sz="2400" b="1" dirty="0">
                <a:solidFill>
                  <a:srgbClr val="941100"/>
                </a:solidFill>
                <a:effectLst/>
                <a:latin typeface="Comic Sans MS" panose="030F0902030302020204" pitchFamily="66" charset="0"/>
                <a:ea typeface="Calibri" panose="020F0502020204030204" pitchFamily="34" charset="0"/>
                <a:cs typeface="Times New Roman" panose="02020603050405020304" pitchFamily="18" charset="0"/>
              </a:rPr>
              <a:t>Move around</a:t>
            </a:r>
            <a:endParaRPr lang="en-AU" sz="2400" dirty="0">
              <a:solidFill>
                <a:srgbClr val="9411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 Box 2">
            <a:extLst>
              <a:ext uri="{FF2B5EF4-FFF2-40B4-BE49-F238E27FC236}">
                <a16:creationId xmlns:a16="http://schemas.microsoft.com/office/drawing/2014/main" id="{55DA9A3B-3859-FC47-8DAE-4C5359372AEE}"/>
              </a:ext>
            </a:extLst>
          </p:cNvPr>
          <p:cNvSpPr txBox="1">
            <a:spLocks noChangeArrowheads="1"/>
          </p:cNvSpPr>
          <p:nvPr/>
        </p:nvSpPr>
        <p:spPr bwMode="auto">
          <a:xfrm>
            <a:off x="330200" y="2960194"/>
            <a:ext cx="3276600" cy="1041400"/>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2400" b="1" dirty="0">
                <a:solidFill>
                  <a:srgbClr val="FF0000"/>
                </a:solidFill>
                <a:effectLst/>
                <a:latin typeface="Comic Sans MS" panose="030F0902030302020204" pitchFamily="66" charset="0"/>
                <a:ea typeface="Calibri" panose="020F0502020204030204" pitchFamily="34" charset="0"/>
                <a:cs typeface="Times New Roman" panose="02020603050405020304" pitchFamily="18" charset="0"/>
              </a:rPr>
              <a:t>Helps us see shapes and colours</a:t>
            </a:r>
            <a:endParaRPr lang="en-AU" sz="2400" dirty="0">
              <a:solidFill>
                <a:srgbClr val="FF0000"/>
              </a:solidFill>
              <a:effectLst/>
              <a:latin typeface="Comic Sans MS" panose="030F0902030302020204" pitchFamily="66" charset="0"/>
              <a:ea typeface="Calibri" panose="020F0502020204030204" pitchFamily="34" charset="0"/>
              <a:cs typeface="Times New Roman" panose="02020603050405020304" pitchFamily="18" charset="0"/>
            </a:endParaRPr>
          </a:p>
          <a:p>
            <a:pPr>
              <a:lnSpc>
                <a:spcPct val="107000"/>
              </a:lnSpc>
              <a:spcAft>
                <a:spcPts val="80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Rectangle 12">
            <a:extLst>
              <a:ext uri="{FF2B5EF4-FFF2-40B4-BE49-F238E27FC236}">
                <a16:creationId xmlns:a16="http://schemas.microsoft.com/office/drawing/2014/main" id="{01AEE340-98CA-E244-883E-C1357A3CC268}"/>
              </a:ext>
            </a:extLst>
          </p:cNvPr>
          <p:cNvSpPr/>
          <p:nvPr/>
        </p:nvSpPr>
        <p:spPr>
          <a:xfrm>
            <a:off x="330200" y="2467285"/>
            <a:ext cx="2305439" cy="469167"/>
          </a:xfrm>
          <a:prstGeom prst="rect">
            <a:avLst/>
          </a:prstGeom>
        </p:spPr>
        <p:txBody>
          <a:bodyPr wrap="none">
            <a:spAutoFit/>
          </a:bodyPr>
          <a:lstStyle/>
          <a:p>
            <a:pPr>
              <a:lnSpc>
                <a:spcPct val="107000"/>
              </a:lnSpc>
              <a:spcAft>
                <a:spcPts val="800"/>
              </a:spcAft>
            </a:pPr>
            <a:r>
              <a:rPr lang="en-GB" sz="2400" b="1" u="sng" dirty="0">
                <a:solidFill>
                  <a:srgbClr val="FF0000"/>
                </a:solidFill>
                <a:latin typeface="Comic Sans MS" panose="030F0902030302020204" pitchFamily="66" charset="0"/>
                <a:ea typeface="Calibri" panose="020F0502020204030204" pitchFamily="34" charset="0"/>
                <a:cs typeface="Times New Roman" panose="02020603050405020304" pitchFamily="18" charset="0"/>
              </a:rPr>
              <a:t>Occipital Lobe</a:t>
            </a:r>
            <a:endParaRPr lang="en-AU"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4" name="Text Box 2">
            <a:extLst>
              <a:ext uri="{FF2B5EF4-FFF2-40B4-BE49-F238E27FC236}">
                <a16:creationId xmlns:a16="http://schemas.microsoft.com/office/drawing/2014/main" id="{839359D8-190C-B74A-BB5B-8CC964BF3F7F}"/>
              </a:ext>
            </a:extLst>
          </p:cNvPr>
          <p:cNvSpPr txBox="1">
            <a:spLocks noChangeArrowheads="1"/>
          </p:cNvSpPr>
          <p:nvPr/>
        </p:nvSpPr>
        <p:spPr bwMode="auto">
          <a:xfrm>
            <a:off x="330201" y="777152"/>
            <a:ext cx="4308100" cy="1254125"/>
          </a:xfrm>
          <a:prstGeom prst="rect">
            <a:avLst/>
          </a:prstGeom>
          <a:noFill/>
          <a:ln w="9525">
            <a:noFill/>
            <a:miter lim="800000"/>
            <a:headEnd/>
            <a:tailEnd/>
          </a:ln>
        </p:spPr>
        <p:txBody>
          <a:bodyPr rot="0" vert="horz" wrap="square" lIns="91440" tIns="45720" rIns="91440" bIns="45720" anchor="t" anchorCtr="0">
            <a:noAutofit/>
          </a:bodyPr>
          <a:lstStyle/>
          <a:p>
            <a:pPr marL="342900" lvl="0" indent="-342900">
              <a:lnSpc>
                <a:spcPct val="107000"/>
              </a:lnSpc>
              <a:spcAft>
                <a:spcPts val="0"/>
              </a:spcAft>
              <a:buFont typeface="Symbol" pitchFamily="2" charset="2"/>
              <a:buChar char=""/>
            </a:pPr>
            <a:r>
              <a:rPr lang="en-GB" sz="2400" b="1" dirty="0">
                <a:solidFill>
                  <a:schemeClr val="accent6">
                    <a:lumMod val="75000"/>
                  </a:schemeClr>
                </a:solidFill>
                <a:effectLst/>
                <a:latin typeface="Comic Sans MS" panose="030F0902030302020204" pitchFamily="66" charset="0"/>
                <a:ea typeface="Calibri" panose="020F0502020204030204" pitchFamily="34" charset="0"/>
                <a:cs typeface="Times New Roman" panose="02020603050405020304" pitchFamily="18" charset="0"/>
              </a:rPr>
              <a:t>Tells us hot from cold</a:t>
            </a:r>
            <a:endParaRPr lang="en-AU" sz="2400" dirty="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Symbol" pitchFamily="2" charset="2"/>
              <a:buChar char=""/>
            </a:pPr>
            <a:r>
              <a:rPr lang="en-GB" sz="2400" b="1" dirty="0">
                <a:solidFill>
                  <a:schemeClr val="accent6">
                    <a:lumMod val="75000"/>
                  </a:schemeClr>
                </a:solidFill>
                <a:effectLst/>
                <a:latin typeface="Comic Sans MS" panose="030F0902030302020204" pitchFamily="66" charset="0"/>
                <a:ea typeface="Calibri" panose="020F0502020204030204" pitchFamily="34" charset="0"/>
                <a:cs typeface="Times New Roman" panose="02020603050405020304" pitchFamily="18" charset="0"/>
              </a:rPr>
              <a:t>Tells us which way is up</a:t>
            </a:r>
            <a:endParaRPr lang="en-AU" sz="2400" dirty="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itchFamily="2" charset="2"/>
              <a:buChar char=""/>
            </a:pPr>
            <a:r>
              <a:rPr lang="en-GB" sz="2400" b="1" dirty="0">
                <a:solidFill>
                  <a:schemeClr val="accent6">
                    <a:lumMod val="75000"/>
                  </a:schemeClr>
                </a:solidFill>
                <a:effectLst/>
                <a:latin typeface="Comic Sans MS" panose="030F0902030302020204" pitchFamily="66" charset="0"/>
                <a:ea typeface="Calibri" panose="020F0502020204030204" pitchFamily="34" charset="0"/>
                <a:cs typeface="Times New Roman" panose="02020603050405020304" pitchFamily="18" charset="0"/>
              </a:rPr>
              <a:t>Stops us from bumping into things</a:t>
            </a:r>
            <a:endParaRPr lang="en-AU" sz="2400" dirty="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5" name="Text Box 2">
            <a:extLst>
              <a:ext uri="{FF2B5EF4-FFF2-40B4-BE49-F238E27FC236}">
                <a16:creationId xmlns:a16="http://schemas.microsoft.com/office/drawing/2014/main" id="{91D6ECC4-FADA-D048-A900-2181C579EA4B}"/>
              </a:ext>
            </a:extLst>
          </p:cNvPr>
          <p:cNvSpPr txBox="1">
            <a:spLocks noChangeArrowheads="1"/>
          </p:cNvSpPr>
          <p:nvPr/>
        </p:nvSpPr>
        <p:spPr bwMode="auto">
          <a:xfrm>
            <a:off x="500347" y="256452"/>
            <a:ext cx="2734417" cy="520700"/>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2400" b="1" u="sng" dirty="0">
                <a:solidFill>
                  <a:schemeClr val="accent6">
                    <a:lumMod val="75000"/>
                  </a:schemeClr>
                </a:solidFill>
                <a:effectLst/>
                <a:latin typeface="Comic Sans MS" panose="030F0902030302020204" pitchFamily="66" charset="0"/>
                <a:ea typeface="Calibri" panose="020F0502020204030204" pitchFamily="34" charset="0"/>
                <a:cs typeface="Times New Roman" panose="02020603050405020304" pitchFamily="18" charset="0"/>
              </a:rPr>
              <a:t>Parietal Lobe</a:t>
            </a:r>
            <a:endParaRPr lang="en-AU" sz="2400" dirty="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 </a:t>
            </a:r>
            <a:endParaRPr lang="en-AU"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202581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9F7F389-CD85-024F-B9C7-B74D698D748F}"/>
              </a:ext>
            </a:extLst>
          </p:cNvPr>
          <p:cNvSpPr>
            <a:spLocks noGrp="1"/>
          </p:cNvSpPr>
          <p:nvPr>
            <p:ph type="body" sz="quarter" idx="14"/>
          </p:nvPr>
        </p:nvSpPr>
        <p:spPr/>
        <p:txBody>
          <a:bodyPr/>
          <a:lstStyle/>
          <a:p>
            <a:endParaRPr lang="en-US"/>
          </a:p>
        </p:txBody>
      </p:sp>
      <p:sp>
        <p:nvSpPr>
          <p:cNvPr id="3" name="Text Placeholder 2">
            <a:extLst>
              <a:ext uri="{FF2B5EF4-FFF2-40B4-BE49-F238E27FC236}">
                <a16:creationId xmlns:a16="http://schemas.microsoft.com/office/drawing/2014/main" id="{7B47A4F3-27C9-974A-B252-4B2AD6796329}"/>
              </a:ext>
            </a:extLst>
          </p:cNvPr>
          <p:cNvSpPr>
            <a:spLocks noGrp="1"/>
          </p:cNvSpPr>
          <p:nvPr>
            <p:ph type="body" sz="quarter" idx="15"/>
          </p:nvPr>
        </p:nvSpPr>
        <p:spPr/>
        <p:txBody>
          <a:bodyPr/>
          <a:lstStyle/>
          <a:p>
            <a:r>
              <a:rPr lang="en-US" dirty="0"/>
              <a:t>Brain </a:t>
            </a:r>
            <a:r>
              <a:rPr lang="en-US"/>
              <a:t>cap activity</a:t>
            </a:r>
          </a:p>
        </p:txBody>
      </p:sp>
    </p:spTree>
    <p:extLst>
      <p:ext uri="{BB962C8B-B14F-4D97-AF65-F5344CB8AC3E}">
        <p14:creationId xmlns:p14="http://schemas.microsoft.com/office/powerpoint/2010/main" val="29691476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DC3F16B-BBE3-994F-B0C9-6E0587D12166}"/>
              </a:ext>
            </a:extLst>
          </p:cNvPr>
          <p:cNvSpPr>
            <a:spLocks noGrp="1"/>
          </p:cNvSpPr>
          <p:nvPr>
            <p:ph type="body" sz="quarter" idx="10"/>
          </p:nvPr>
        </p:nvSpPr>
        <p:spPr/>
        <p:txBody>
          <a:bodyPr/>
          <a:lstStyle/>
          <a:p>
            <a:r>
              <a:rPr lang="en-US" dirty="0"/>
              <a:t>Neuron</a:t>
            </a:r>
          </a:p>
        </p:txBody>
      </p:sp>
      <p:sp>
        <p:nvSpPr>
          <p:cNvPr id="3" name="Text Placeholder 2">
            <a:extLst>
              <a:ext uri="{FF2B5EF4-FFF2-40B4-BE49-F238E27FC236}">
                <a16:creationId xmlns:a16="http://schemas.microsoft.com/office/drawing/2014/main" id="{DDFE5C39-A618-F44D-8AC9-88ED95E5B18A}"/>
              </a:ext>
            </a:extLst>
          </p:cNvPr>
          <p:cNvSpPr>
            <a:spLocks noGrp="1"/>
          </p:cNvSpPr>
          <p:nvPr>
            <p:ph type="body" sz="quarter" idx="11"/>
          </p:nvPr>
        </p:nvSpPr>
        <p:spPr/>
        <p:txBody>
          <a:bodyPr/>
          <a:lstStyle/>
          <a:p>
            <a:r>
              <a:rPr lang="en-US" dirty="0"/>
              <a:t>A neuron is </a:t>
            </a:r>
            <a:r>
              <a:rPr lang="en-AU" dirty="0"/>
              <a:t>a specialised cell transmitting nerve impulses; a nerve cell.</a:t>
            </a:r>
            <a:endParaRPr lang="en-US" b="0" dirty="0"/>
          </a:p>
        </p:txBody>
      </p:sp>
    </p:spTree>
    <p:extLst>
      <p:ext uri="{BB962C8B-B14F-4D97-AF65-F5344CB8AC3E}">
        <p14:creationId xmlns:p14="http://schemas.microsoft.com/office/powerpoint/2010/main" val="1492977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385B305C-721E-D540-958F-34E98D3603DF}"/>
              </a:ext>
            </a:extLst>
          </p:cNvPr>
          <p:cNvGrpSpPr/>
          <p:nvPr/>
        </p:nvGrpSpPr>
        <p:grpSpPr>
          <a:xfrm>
            <a:off x="593407" y="2346656"/>
            <a:ext cx="2211388" cy="605005"/>
            <a:chOff x="3657599" y="1716154"/>
            <a:chExt cx="2211388" cy="694270"/>
          </a:xfrm>
        </p:grpSpPr>
        <p:sp>
          <p:nvSpPr>
            <p:cNvPr id="9" name="TextBox 8">
              <a:extLst>
                <a:ext uri="{FF2B5EF4-FFF2-40B4-BE49-F238E27FC236}">
                  <a16:creationId xmlns:a16="http://schemas.microsoft.com/office/drawing/2014/main" id="{8F7B6625-5791-8643-8992-71BEC6CEB22B}"/>
                </a:ext>
              </a:extLst>
            </p:cNvPr>
            <p:cNvSpPr txBox="1"/>
            <p:nvPr/>
          </p:nvSpPr>
          <p:spPr>
            <a:xfrm>
              <a:off x="3657600" y="2074896"/>
              <a:ext cx="2203768" cy="335528"/>
            </a:xfrm>
            <a:prstGeom prst="rect">
              <a:avLst/>
            </a:prstGeom>
            <a:solidFill>
              <a:schemeClr val="bg1"/>
            </a:solidFill>
            <a:ln>
              <a:solidFill>
                <a:srgbClr val="47998B"/>
              </a:solidFill>
            </a:ln>
          </p:spPr>
          <p:txBody>
            <a:bodyPr wrap="square" rtlCol="0" anchor="t" anchorCtr="0">
              <a:spAutoFit/>
            </a:bodyPr>
            <a:lstStyle/>
            <a:p>
              <a:pPr algn="l"/>
              <a:endParaRPr lang="en-US" sz="1300" b="1" dirty="0">
                <a:latin typeface="Century Gothic" panose="020B0502020202020204" pitchFamily="34" charset="0"/>
                <a:cs typeface="Futura Medium" panose="020B0602020204020303" pitchFamily="34" charset="-79"/>
              </a:endParaRPr>
            </a:p>
          </p:txBody>
        </p:sp>
        <p:sp>
          <p:nvSpPr>
            <p:cNvPr id="10" name="TextBox 9">
              <a:extLst>
                <a:ext uri="{FF2B5EF4-FFF2-40B4-BE49-F238E27FC236}">
                  <a16:creationId xmlns:a16="http://schemas.microsoft.com/office/drawing/2014/main" id="{518C4B6F-2ADF-714C-852E-3DD14E0A4876}"/>
                </a:ext>
              </a:extLst>
            </p:cNvPr>
            <p:cNvSpPr txBox="1">
              <a:spLocks noChangeAspect="1"/>
            </p:cNvSpPr>
            <p:nvPr/>
          </p:nvSpPr>
          <p:spPr>
            <a:xfrm>
              <a:off x="3657599" y="1716154"/>
              <a:ext cx="2211388" cy="358742"/>
            </a:xfrm>
            <a:prstGeom prst="rect">
              <a:avLst/>
            </a:prstGeom>
            <a:solidFill>
              <a:srgbClr val="47998B"/>
            </a:solidFill>
            <a:ln>
              <a:noFill/>
            </a:ln>
          </p:spPr>
          <p:txBody>
            <a:bodyPr wrap="square" rtlCol="0" anchor="ctr" anchorCtr="0">
              <a:normAutofit/>
            </a:bodyPr>
            <a:lstStyle/>
            <a:p>
              <a:pPr algn="l"/>
              <a:r>
                <a:rPr lang="en-US" sz="1300" b="1" dirty="0">
                  <a:solidFill>
                    <a:schemeClr val="bg1">
                      <a:lumMod val="95000"/>
                    </a:schemeClr>
                  </a:solidFill>
                  <a:latin typeface="Century Gothic" panose="020B0502020202020204" pitchFamily="34" charset="0"/>
                  <a:cs typeface="Futura Medium" panose="020B0602020204020303" pitchFamily="34" charset="-79"/>
                </a:rPr>
                <a:t>Make the Connection</a:t>
              </a:r>
            </a:p>
          </p:txBody>
        </p:sp>
      </p:grpSp>
      <p:sp>
        <p:nvSpPr>
          <p:cNvPr id="11" name="TextBox 10">
            <a:extLst>
              <a:ext uri="{FF2B5EF4-FFF2-40B4-BE49-F238E27FC236}">
                <a16:creationId xmlns:a16="http://schemas.microsoft.com/office/drawing/2014/main" id="{67837EBD-D92A-9640-8767-A02D08251712}"/>
              </a:ext>
            </a:extLst>
          </p:cNvPr>
          <p:cNvSpPr txBox="1"/>
          <p:nvPr/>
        </p:nvSpPr>
        <p:spPr>
          <a:xfrm>
            <a:off x="495300" y="406400"/>
            <a:ext cx="10947400" cy="1485900"/>
          </a:xfrm>
          <a:prstGeom prst="rect">
            <a:avLst/>
          </a:prstGeom>
          <a:noFill/>
          <a:ln>
            <a:noFill/>
          </a:ln>
        </p:spPr>
        <p:txBody>
          <a:bodyPr wrap="square" rtlCol="0" anchor="t" anchorCtr="0">
            <a:normAutofit fontScale="40000" lnSpcReduction="20000"/>
          </a:bodyPr>
          <a:lstStyle/>
          <a:p>
            <a:pPr algn="l"/>
            <a:r>
              <a:rPr lang="en-US" sz="5400" b="1" dirty="0">
                <a:latin typeface="Century Gothic" panose="020B0502020202020204" pitchFamily="34" charset="0"/>
                <a:cs typeface="Futura Medium" panose="020B0602020204020303" pitchFamily="34" charset="-79"/>
              </a:rPr>
              <a:t>Do not delete this slide. It is hidden from your show. You can use it to copy and paste the relevant prompt boxes into your presentation. Click once on the white space to select it for copying. Once it is in your presentation you can double click on the white space to add text. The box will automatically resize to fit your text. The next slide is also hidden and included as an example only. </a:t>
            </a:r>
          </a:p>
        </p:txBody>
      </p:sp>
      <p:grpSp>
        <p:nvGrpSpPr>
          <p:cNvPr id="12" name="Group 11">
            <a:extLst>
              <a:ext uri="{FF2B5EF4-FFF2-40B4-BE49-F238E27FC236}">
                <a16:creationId xmlns:a16="http://schemas.microsoft.com/office/drawing/2014/main" id="{5960F400-1297-8E49-9260-D87603A503E3}"/>
              </a:ext>
            </a:extLst>
          </p:cNvPr>
          <p:cNvGrpSpPr/>
          <p:nvPr/>
        </p:nvGrpSpPr>
        <p:grpSpPr>
          <a:xfrm>
            <a:off x="4797011" y="2349076"/>
            <a:ext cx="2211388" cy="605005"/>
            <a:chOff x="3657599" y="1716154"/>
            <a:chExt cx="2211388" cy="694270"/>
          </a:xfrm>
        </p:grpSpPr>
        <p:sp>
          <p:nvSpPr>
            <p:cNvPr id="13" name="TextBox 12">
              <a:extLst>
                <a:ext uri="{FF2B5EF4-FFF2-40B4-BE49-F238E27FC236}">
                  <a16:creationId xmlns:a16="http://schemas.microsoft.com/office/drawing/2014/main" id="{82CD9D59-27CE-8B4E-85F3-97F69473A375}"/>
                </a:ext>
              </a:extLst>
            </p:cNvPr>
            <p:cNvSpPr txBox="1"/>
            <p:nvPr/>
          </p:nvSpPr>
          <p:spPr>
            <a:xfrm>
              <a:off x="3657600" y="2074896"/>
              <a:ext cx="2203768" cy="335528"/>
            </a:xfrm>
            <a:prstGeom prst="rect">
              <a:avLst/>
            </a:prstGeom>
            <a:solidFill>
              <a:schemeClr val="bg1"/>
            </a:solidFill>
            <a:ln>
              <a:solidFill>
                <a:schemeClr val="accent2">
                  <a:lumMod val="75000"/>
                </a:schemeClr>
              </a:solidFill>
            </a:ln>
          </p:spPr>
          <p:txBody>
            <a:bodyPr wrap="square" rtlCol="0" anchor="t" anchorCtr="0">
              <a:spAutoFit/>
            </a:bodyPr>
            <a:lstStyle/>
            <a:p>
              <a:pPr algn="l"/>
              <a:endParaRPr lang="en-US" sz="1300" b="1" dirty="0">
                <a:latin typeface="Century Gothic" panose="020B0502020202020204" pitchFamily="34" charset="0"/>
                <a:cs typeface="Futura Medium" panose="020B0602020204020303" pitchFamily="34" charset="-79"/>
              </a:endParaRPr>
            </a:p>
          </p:txBody>
        </p:sp>
        <p:sp>
          <p:nvSpPr>
            <p:cNvPr id="14" name="TextBox 13">
              <a:extLst>
                <a:ext uri="{FF2B5EF4-FFF2-40B4-BE49-F238E27FC236}">
                  <a16:creationId xmlns:a16="http://schemas.microsoft.com/office/drawing/2014/main" id="{8AE73B4E-F932-614B-B827-C797847927A0}"/>
                </a:ext>
              </a:extLst>
            </p:cNvPr>
            <p:cNvSpPr txBox="1">
              <a:spLocks noChangeAspect="1"/>
            </p:cNvSpPr>
            <p:nvPr/>
          </p:nvSpPr>
          <p:spPr>
            <a:xfrm>
              <a:off x="3657599" y="1716154"/>
              <a:ext cx="2211388" cy="358742"/>
            </a:xfrm>
            <a:prstGeom prst="rect">
              <a:avLst/>
            </a:prstGeom>
            <a:solidFill>
              <a:schemeClr val="accent2">
                <a:lumMod val="75000"/>
              </a:schemeClr>
            </a:solidFill>
            <a:ln>
              <a:noFill/>
            </a:ln>
          </p:spPr>
          <p:txBody>
            <a:bodyPr wrap="square" rtlCol="0" anchor="ctr" anchorCtr="0">
              <a:normAutofit fontScale="92500"/>
            </a:bodyPr>
            <a:lstStyle/>
            <a:p>
              <a:pPr algn="l"/>
              <a:r>
                <a:rPr lang="en-US" sz="1400" b="1" dirty="0">
                  <a:solidFill>
                    <a:schemeClr val="bg1">
                      <a:lumMod val="95000"/>
                    </a:schemeClr>
                  </a:solidFill>
                  <a:latin typeface="Century Gothic" panose="020B0502020202020204" pitchFamily="34" charset="0"/>
                  <a:cs typeface="Futura Medium" panose="020B0602020204020303" pitchFamily="34" charset="-79"/>
                </a:rPr>
                <a:t>Check for Understanding</a:t>
              </a:r>
            </a:p>
          </p:txBody>
        </p:sp>
      </p:grpSp>
      <p:grpSp>
        <p:nvGrpSpPr>
          <p:cNvPr id="15" name="Group 14">
            <a:extLst>
              <a:ext uri="{FF2B5EF4-FFF2-40B4-BE49-F238E27FC236}">
                <a16:creationId xmlns:a16="http://schemas.microsoft.com/office/drawing/2014/main" id="{86336AAC-74E7-784C-910D-0D020AD51C7A}"/>
              </a:ext>
            </a:extLst>
          </p:cNvPr>
          <p:cNvGrpSpPr/>
          <p:nvPr/>
        </p:nvGrpSpPr>
        <p:grpSpPr>
          <a:xfrm>
            <a:off x="9008234" y="2349076"/>
            <a:ext cx="2211388" cy="605005"/>
            <a:chOff x="3657599" y="1716154"/>
            <a:chExt cx="2211388" cy="694270"/>
          </a:xfrm>
        </p:grpSpPr>
        <p:sp>
          <p:nvSpPr>
            <p:cNvPr id="16" name="TextBox 15">
              <a:extLst>
                <a:ext uri="{FF2B5EF4-FFF2-40B4-BE49-F238E27FC236}">
                  <a16:creationId xmlns:a16="http://schemas.microsoft.com/office/drawing/2014/main" id="{70F7ABA7-C143-7C46-86CA-6296F7A16DF4}"/>
                </a:ext>
              </a:extLst>
            </p:cNvPr>
            <p:cNvSpPr txBox="1"/>
            <p:nvPr/>
          </p:nvSpPr>
          <p:spPr>
            <a:xfrm>
              <a:off x="3657600" y="2074896"/>
              <a:ext cx="2203768" cy="335528"/>
            </a:xfrm>
            <a:prstGeom prst="rect">
              <a:avLst/>
            </a:prstGeom>
            <a:solidFill>
              <a:schemeClr val="bg1"/>
            </a:solidFill>
            <a:ln>
              <a:solidFill>
                <a:srgbClr val="7030A0"/>
              </a:solidFill>
            </a:ln>
          </p:spPr>
          <p:txBody>
            <a:bodyPr wrap="square" rtlCol="0" anchor="t" anchorCtr="0">
              <a:spAutoFit/>
            </a:bodyPr>
            <a:lstStyle/>
            <a:p>
              <a:pPr algn="l"/>
              <a:endParaRPr lang="en-US" sz="1300" b="1" dirty="0">
                <a:latin typeface="Century Gothic" panose="020B0502020202020204" pitchFamily="34" charset="0"/>
                <a:cs typeface="Futura Medium" panose="020B0602020204020303" pitchFamily="34" charset="-79"/>
              </a:endParaRPr>
            </a:p>
          </p:txBody>
        </p:sp>
        <p:sp>
          <p:nvSpPr>
            <p:cNvPr id="17" name="TextBox 16">
              <a:extLst>
                <a:ext uri="{FF2B5EF4-FFF2-40B4-BE49-F238E27FC236}">
                  <a16:creationId xmlns:a16="http://schemas.microsoft.com/office/drawing/2014/main" id="{46F0C466-8205-3740-90E8-EA5BEAF964E1}"/>
                </a:ext>
              </a:extLst>
            </p:cNvPr>
            <p:cNvSpPr txBox="1">
              <a:spLocks noChangeAspect="1"/>
            </p:cNvSpPr>
            <p:nvPr/>
          </p:nvSpPr>
          <p:spPr>
            <a:xfrm>
              <a:off x="3657599" y="1716154"/>
              <a:ext cx="2211388" cy="358742"/>
            </a:xfrm>
            <a:prstGeom prst="rect">
              <a:avLst/>
            </a:prstGeom>
            <a:solidFill>
              <a:srgbClr val="7030A0"/>
            </a:solidFill>
            <a:ln>
              <a:noFill/>
            </a:ln>
          </p:spPr>
          <p:txBody>
            <a:bodyPr wrap="square" rtlCol="0" anchor="ctr" anchorCtr="0">
              <a:normAutofit/>
            </a:bodyPr>
            <a:lstStyle/>
            <a:p>
              <a:pPr algn="l"/>
              <a:r>
                <a:rPr lang="en-US" sz="1300" b="1" dirty="0">
                  <a:solidFill>
                    <a:schemeClr val="bg1">
                      <a:lumMod val="95000"/>
                    </a:schemeClr>
                  </a:solidFill>
                  <a:latin typeface="Century Gothic" panose="020B0502020202020204" pitchFamily="34" charset="0"/>
                  <a:cs typeface="Futura Medium" panose="020B0602020204020303" pitchFamily="34" charset="-79"/>
                </a:rPr>
                <a:t>Teacher Cue</a:t>
              </a:r>
            </a:p>
          </p:txBody>
        </p:sp>
      </p:grpSp>
      <p:grpSp>
        <p:nvGrpSpPr>
          <p:cNvPr id="18" name="Group 17">
            <a:extLst>
              <a:ext uri="{FF2B5EF4-FFF2-40B4-BE49-F238E27FC236}">
                <a16:creationId xmlns:a16="http://schemas.microsoft.com/office/drawing/2014/main" id="{5D76B007-0E44-6A4D-9F32-5BCC1A853A63}"/>
              </a:ext>
            </a:extLst>
          </p:cNvPr>
          <p:cNvGrpSpPr/>
          <p:nvPr/>
        </p:nvGrpSpPr>
        <p:grpSpPr>
          <a:xfrm>
            <a:off x="585788" y="4330276"/>
            <a:ext cx="2211388" cy="605005"/>
            <a:chOff x="3657599" y="1716154"/>
            <a:chExt cx="2211388" cy="694270"/>
          </a:xfrm>
        </p:grpSpPr>
        <p:sp>
          <p:nvSpPr>
            <p:cNvPr id="19" name="TextBox 18">
              <a:extLst>
                <a:ext uri="{FF2B5EF4-FFF2-40B4-BE49-F238E27FC236}">
                  <a16:creationId xmlns:a16="http://schemas.microsoft.com/office/drawing/2014/main" id="{82864B2E-AA68-634B-9CDD-F8704C7476A6}"/>
                </a:ext>
              </a:extLst>
            </p:cNvPr>
            <p:cNvSpPr txBox="1"/>
            <p:nvPr/>
          </p:nvSpPr>
          <p:spPr>
            <a:xfrm>
              <a:off x="3657600" y="2074896"/>
              <a:ext cx="2203768" cy="335528"/>
            </a:xfrm>
            <a:prstGeom prst="rect">
              <a:avLst/>
            </a:prstGeom>
            <a:solidFill>
              <a:schemeClr val="bg1"/>
            </a:solidFill>
            <a:ln>
              <a:solidFill>
                <a:srgbClr val="A14986"/>
              </a:solidFill>
            </a:ln>
          </p:spPr>
          <p:txBody>
            <a:bodyPr wrap="square" rtlCol="0" anchor="t" anchorCtr="0">
              <a:spAutoFit/>
            </a:bodyPr>
            <a:lstStyle/>
            <a:p>
              <a:pPr algn="l"/>
              <a:endParaRPr lang="en-US" sz="1300" b="1" dirty="0">
                <a:latin typeface="Century Gothic" panose="020B0502020202020204" pitchFamily="34" charset="0"/>
                <a:cs typeface="Futura Medium" panose="020B0602020204020303" pitchFamily="34" charset="-79"/>
              </a:endParaRPr>
            </a:p>
          </p:txBody>
        </p:sp>
        <p:sp>
          <p:nvSpPr>
            <p:cNvPr id="20" name="TextBox 19">
              <a:extLst>
                <a:ext uri="{FF2B5EF4-FFF2-40B4-BE49-F238E27FC236}">
                  <a16:creationId xmlns:a16="http://schemas.microsoft.com/office/drawing/2014/main" id="{5F8DCD99-8091-1141-9BDD-119B197F1ABD}"/>
                </a:ext>
              </a:extLst>
            </p:cNvPr>
            <p:cNvSpPr txBox="1">
              <a:spLocks noChangeAspect="1"/>
            </p:cNvSpPr>
            <p:nvPr/>
          </p:nvSpPr>
          <p:spPr>
            <a:xfrm>
              <a:off x="3657599" y="1716154"/>
              <a:ext cx="2211388" cy="358742"/>
            </a:xfrm>
            <a:prstGeom prst="rect">
              <a:avLst/>
            </a:prstGeom>
            <a:solidFill>
              <a:srgbClr val="A14986"/>
            </a:solidFill>
            <a:ln>
              <a:noFill/>
            </a:ln>
          </p:spPr>
          <p:txBody>
            <a:bodyPr wrap="square" rtlCol="0" anchor="ctr" anchorCtr="0">
              <a:normAutofit/>
            </a:bodyPr>
            <a:lstStyle/>
            <a:p>
              <a:pPr algn="l"/>
              <a:r>
                <a:rPr lang="en-US" sz="1300" b="1" dirty="0">
                  <a:solidFill>
                    <a:schemeClr val="bg1">
                      <a:lumMod val="95000"/>
                    </a:schemeClr>
                  </a:solidFill>
                  <a:latin typeface="Century Gothic" panose="020B0502020202020204" pitchFamily="34" charset="0"/>
                  <a:cs typeface="Futura Medium" panose="020B0602020204020303" pitchFamily="34" charset="-79"/>
                </a:rPr>
                <a:t>Vocabulary</a:t>
              </a:r>
            </a:p>
          </p:txBody>
        </p:sp>
      </p:grpSp>
      <p:grpSp>
        <p:nvGrpSpPr>
          <p:cNvPr id="21" name="Group 20">
            <a:extLst>
              <a:ext uri="{FF2B5EF4-FFF2-40B4-BE49-F238E27FC236}">
                <a16:creationId xmlns:a16="http://schemas.microsoft.com/office/drawing/2014/main" id="{B7EC573C-DF9B-4149-B93E-C84A68B91219}"/>
              </a:ext>
            </a:extLst>
          </p:cNvPr>
          <p:cNvGrpSpPr/>
          <p:nvPr/>
        </p:nvGrpSpPr>
        <p:grpSpPr>
          <a:xfrm>
            <a:off x="4789392" y="4330276"/>
            <a:ext cx="2211388" cy="605005"/>
            <a:chOff x="3657599" y="1716154"/>
            <a:chExt cx="2211388" cy="694270"/>
          </a:xfrm>
        </p:grpSpPr>
        <p:sp>
          <p:nvSpPr>
            <p:cNvPr id="22" name="TextBox 21">
              <a:extLst>
                <a:ext uri="{FF2B5EF4-FFF2-40B4-BE49-F238E27FC236}">
                  <a16:creationId xmlns:a16="http://schemas.microsoft.com/office/drawing/2014/main" id="{AAA8DC77-61C2-1646-844D-7C8801AE2FE1}"/>
                </a:ext>
              </a:extLst>
            </p:cNvPr>
            <p:cNvSpPr txBox="1"/>
            <p:nvPr/>
          </p:nvSpPr>
          <p:spPr>
            <a:xfrm>
              <a:off x="3657600" y="2074896"/>
              <a:ext cx="2203768" cy="335528"/>
            </a:xfrm>
            <a:prstGeom prst="rect">
              <a:avLst/>
            </a:prstGeom>
            <a:solidFill>
              <a:schemeClr val="bg1"/>
            </a:solidFill>
            <a:ln>
              <a:solidFill>
                <a:srgbClr val="002060"/>
              </a:solidFill>
            </a:ln>
          </p:spPr>
          <p:txBody>
            <a:bodyPr wrap="square" rtlCol="0" anchor="t" anchorCtr="0">
              <a:spAutoFit/>
            </a:bodyPr>
            <a:lstStyle/>
            <a:p>
              <a:pPr algn="l"/>
              <a:endParaRPr lang="en-US" sz="1300" b="1" dirty="0">
                <a:latin typeface="Century Gothic" panose="020B0502020202020204" pitchFamily="34" charset="0"/>
                <a:cs typeface="Futura Medium" panose="020B0602020204020303" pitchFamily="34" charset="-79"/>
              </a:endParaRPr>
            </a:p>
          </p:txBody>
        </p:sp>
        <p:sp>
          <p:nvSpPr>
            <p:cNvPr id="23" name="TextBox 22">
              <a:extLst>
                <a:ext uri="{FF2B5EF4-FFF2-40B4-BE49-F238E27FC236}">
                  <a16:creationId xmlns:a16="http://schemas.microsoft.com/office/drawing/2014/main" id="{EF98E954-83A2-F349-B2E8-A0C0B298A610}"/>
                </a:ext>
              </a:extLst>
            </p:cNvPr>
            <p:cNvSpPr txBox="1">
              <a:spLocks noChangeAspect="1"/>
            </p:cNvSpPr>
            <p:nvPr/>
          </p:nvSpPr>
          <p:spPr>
            <a:xfrm>
              <a:off x="3657599" y="1716154"/>
              <a:ext cx="2211388" cy="358742"/>
            </a:xfrm>
            <a:prstGeom prst="rect">
              <a:avLst/>
            </a:prstGeom>
            <a:solidFill>
              <a:srgbClr val="002060"/>
            </a:solidFill>
            <a:ln>
              <a:noFill/>
            </a:ln>
          </p:spPr>
          <p:txBody>
            <a:bodyPr wrap="square" rtlCol="0" anchor="ctr" anchorCtr="0">
              <a:normAutofit/>
            </a:bodyPr>
            <a:lstStyle/>
            <a:p>
              <a:pPr algn="l"/>
              <a:r>
                <a:rPr lang="en-US" sz="1300" b="1" dirty="0">
                  <a:solidFill>
                    <a:schemeClr val="bg1">
                      <a:lumMod val="95000"/>
                    </a:schemeClr>
                  </a:solidFill>
                  <a:latin typeface="Century Gothic" panose="020B0502020202020204" pitchFamily="34" charset="0"/>
                  <a:cs typeface="Futura Medium" panose="020B0602020204020303" pitchFamily="34" charset="-79"/>
                </a:rPr>
                <a:t>Extension</a:t>
              </a:r>
            </a:p>
          </p:txBody>
        </p:sp>
      </p:grpSp>
      <p:grpSp>
        <p:nvGrpSpPr>
          <p:cNvPr id="24" name="Group 23">
            <a:extLst>
              <a:ext uri="{FF2B5EF4-FFF2-40B4-BE49-F238E27FC236}">
                <a16:creationId xmlns:a16="http://schemas.microsoft.com/office/drawing/2014/main" id="{EEEB6BC9-DA5D-AD4F-8B19-1DB2CA0B88F0}"/>
              </a:ext>
            </a:extLst>
          </p:cNvPr>
          <p:cNvGrpSpPr/>
          <p:nvPr/>
        </p:nvGrpSpPr>
        <p:grpSpPr>
          <a:xfrm>
            <a:off x="9008234" y="4330276"/>
            <a:ext cx="2211388" cy="605005"/>
            <a:chOff x="3657599" y="1716154"/>
            <a:chExt cx="2211388" cy="694270"/>
          </a:xfrm>
        </p:grpSpPr>
        <p:sp>
          <p:nvSpPr>
            <p:cNvPr id="25" name="TextBox 24">
              <a:extLst>
                <a:ext uri="{FF2B5EF4-FFF2-40B4-BE49-F238E27FC236}">
                  <a16:creationId xmlns:a16="http://schemas.microsoft.com/office/drawing/2014/main" id="{35D64311-E8B8-8147-BC7E-A096BAE76B31}"/>
                </a:ext>
              </a:extLst>
            </p:cNvPr>
            <p:cNvSpPr txBox="1"/>
            <p:nvPr/>
          </p:nvSpPr>
          <p:spPr>
            <a:xfrm>
              <a:off x="3657600" y="2074896"/>
              <a:ext cx="2203768" cy="335528"/>
            </a:xfrm>
            <a:prstGeom prst="rect">
              <a:avLst/>
            </a:prstGeom>
            <a:solidFill>
              <a:schemeClr val="bg1"/>
            </a:solidFill>
            <a:ln>
              <a:solidFill>
                <a:srgbClr val="82202A"/>
              </a:solidFill>
            </a:ln>
          </p:spPr>
          <p:txBody>
            <a:bodyPr wrap="square" rtlCol="0" anchor="t" anchorCtr="0">
              <a:spAutoFit/>
            </a:bodyPr>
            <a:lstStyle/>
            <a:p>
              <a:pPr algn="l"/>
              <a:endParaRPr lang="en-US" sz="1300" b="1" dirty="0">
                <a:latin typeface="Century Gothic" panose="020B0502020202020204" pitchFamily="34" charset="0"/>
                <a:cs typeface="Futura Medium" panose="020B0602020204020303" pitchFamily="34" charset="-79"/>
              </a:endParaRPr>
            </a:p>
          </p:txBody>
        </p:sp>
        <p:sp>
          <p:nvSpPr>
            <p:cNvPr id="26" name="TextBox 25">
              <a:extLst>
                <a:ext uri="{FF2B5EF4-FFF2-40B4-BE49-F238E27FC236}">
                  <a16:creationId xmlns:a16="http://schemas.microsoft.com/office/drawing/2014/main" id="{59404963-6AA4-0D4E-B429-287F2358D66E}"/>
                </a:ext>
              </a:extLst>
            </p:cNvPr>
            <p:cNvSpPr txBox="1">
              <a:spLocks noChangeAspect="1"/>
            </p:cNvSpPr>
            <p:nvPr/>
          </p:nvSpPr>
          <p:spPr>
            <a:xfrm>
              <a:off x="3657599" y="1716154"/>
              <a:ext cx="2211388" cy="358742"/>
            </a:xfrm>
            <a:prstGeom prst="rect">
              <a:avLst/>
            </a:prstGeom>
            <a:solidFill>
              <a:srgbClr val="82202A"/>
            </a:solidFill>
            <a:ln>
              <a:noFill/>
            </a:ln>
          </p:spPr>
          <p:txBody>
            <a:bodyPr wrap="square" rtlCol="0" anchor="ctr" anchorCtr="0">
              <a:normAutofit/>
            </a:bodyPr>
            <a:lstStyle/>
            <a:p>
              <a:pPr algn="l"/>
              <a:r>
                <a:rPr lang="en-US" sz="1300" b="1" dirty="0">
                  <a:solidFill>
                    <a:schemeClr val="bg1">
                      <a:lumMod val="95000"/>
                    </a:schemeClr>
                  </a:solidFill>
                  <a:latin typeface="Century Gothic" panose="020B0502020202020204" pitchFamily="34" charset="0"/>
                  <a:cs typeface="Futura Medium" panose="020B0602020204020303" pitchFamily="34" charset="-79"/>
                </a:rPr>
                <a:t>Hints</a:t>
              </a:r>
            </a:p>
          </p:txBody>
        </p:sp>
      </p:grpSp>
    </p:spTree>
    <p:extLst>
      <p:ext uri="{BB962C8B-B14F-4D97-AF65-F5344CB8AC3E}">
        <p14:creationId xmlns:p14="http://schemas.microsoft.com/office/powerpoint/2010/main" val="7525489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C25734-62C6-1A4C-98D3-ADFD8911B0B6}"/>
              </a:ext>
            </a:extLst>
          </p:cNvPr>
          <p:cNvSpPr>
            <a:spLocks noGrp="1"/>
          </p:cNvSpPr>
          <p:nvPr>
            <p:ph type="body" sz="quarter" idx="14"/>
          </p:nvPr>
        </p:nvSpPr>
        <p:spPr/>
        <p:txBody>
          <a:bodyPr/>
          <a:lstStyle/>
          <a:p>
            <a:r>
              <a:rPr lang="en-US" dirty="0"/>
              <a:t>This is an example slide </a:t>
            </a:r>
          </a:p>
        </p:txBody>
      </p:sp>
      <p:sp>
        <p:nvSpPr>
          <p:cNvPr id="3" name="Text Placeholder 2">
            <a:extLst>
              <a:ext uri="{FF2B5EF4-FFF2-40B4-BE49-F238E27FC236}">
                <a16:creationId xmlns:a16="http://schemas.microsoft.com/office/drawing/2014/main" id="{7A64CFF1-1FE2-7447-A301-C574E315D2D8}"/>
              </a:ext>
            </a:extLst>
          </p:cNvPr>
          <p:cNvSpPr>
            <a:spLocks noGrp="1"/>
          </p:cNvSpPr>
          <p:nvPr>
            <p:ph type="body" sz="quarter" idx="15"/>
          </p:nvPr>
        </p:nvSpPr>
        <p:spPr>
          <a:xfrm>
            <a:off x="295276" y="1157287"/>
            <a:ext cx="4992342" cy="3255687"/>
          </a:xfrm>
        </p:spPr>
        <p:txBody>
          <a:bodyPr/>
          <a:lstStyle/>
          <a:p>
            <a:r>
              <a:rPr lang="en-US" dirty="0"/>
              <a:t>This is an example slide. It is used to demonstrate the use of teacher prompt boxes on the right hand side. You can delete this slide if you want, however, it is also hidden from your show.</a:t>
            </a:r>
          </a:p>
        </p:txBody>
      </p:sp>
      <p:grpSp>
        <p:nvGrpSpPr>
          <p:cNvPr id="5" name="Group 4">
            <a:extLst>
              <a:ext uri="{FF2B5EF4-FFF2-40B4-BE49-F238E27FC236}">
                <a16:creationId xmlns:a16="http://schemas.microsoft.com/office/drawing/2014/main" id="{BD124006-3F65-D745-B233-833BD9C54D5A}"/>
              </a:ext>
            </a:extLst>
          </p:cNvPr>
          <p:cNvGrpSpPr/>
          <p:nvPr/>
        </p:nvGrpSpPr>
        <p:grpSpPr>
          <a:xfrm>
            <a:off x="9617143" y="280353"/>
            <a:ext cx="2211388" cy="805060"/>
            <a:chOff x="3657599" y="1716154"/>
            <a:chExt cx="2211388" cy="923842"/>
          </a:xfrm>
        </p:grpSpPr>
        <p:sp>
          <p:nvSpPr>
            <p:cNvPr id="6" name="TextBox 5">
              <a:extLst>
                <a:ext uri="{FF2B5EF4-FFF2-40B4-BE49-F238E27FC236}">
                  <a16:creationId xmlns:a16="http://schemas.microsoft.com/office/drawing/2014/main" id="{96B02DEA-0AAA-9848-AF4B-2F75D37467E4}"/>
                </a:ext>
              </a:extLst>
            </p:cNvPr>
            <p:cNvSpPr txBox="1"/>
            <p:nvPr/>
          </p:nvSpPr>
          <p:spPr>
            <a:xfrm>
              <a:off x="3657600" y="2074896"/>
              <a:ext cx="2203768" cy="565100"/>
            </a:xfrm>
            <a:prstGeom prst="rect">
              <a:avLst/>
            </a:prstGeom>
            <a:solidFill>
              <a:schemeClr val="bg1"/>
            </a:solidFill>
            <a:ln>
              <a:solidFill>
                <a:schemeClr val="accent2">
                  <a:lumMod val="75000"/>
                </a:schemeClr>
              </a:solidFill>
            </a:ln>
          </p:spPr>
          <p:txBody>
            <a:bodyPr wrap="square" rtlCol="0" anchor="t" anchorCtr="0">
              <a:spAutoFit/>
            </a:bodyPr>
            <a:lstStyle/>
            <a:p>
              <a:pPr algn="l"/>
              <a:r>
                <a:rPr lang="en-US" sz="1300" b="1" dirty="0">
                  <a:latin typeface="Century Gothic" panose="020B0502020202020204" pitchFamily="34" charset="0"/>
                  <a:cs typeface="Futura Medium" panose="020B0602020204020303" pitchFamily="34" charset="-79"/>
                </a:rPr>
                <a:t>Have you checked if the students understand? </a:t>
              </a:r>
            </a:p>
          </p:txBody>
        </p:sp>
        <p:sp>
          <p:nvSpPr>
            <p:cNvPr id="7" name="TextBox 6">
              <a:extLst>
                <a:ext uri="{FF2B5EF4-FFF2-40B4-BE49-F238E27FC236}">
                  <a16:creationId xmlns:a16="http://schemas.microsoft.com/office/drawing/2014/main" id="{BC2EB2B4-3CFB-FA42-803E-61B3402E309D}"/>
                </a:ext>
              </a:extLst>
            </p:cNvPr>
            <p:cNvSpPr txBox="1">
              <a:spLocks noChangeAspect="1"/>
            </p:cNvSpPr>
            <p:nvPr/>
          </p:nvSpPr>
          <p:spPr>
            <a:xfrm>
              <a:off x="3657599" y="1716154"/>
              <a:ext cx="2211388" cy="358742"/>
            </a:xfrm>
            <a:prstGeom prst="rect">
              <a:avLst/>
            </a:prstGeom>
            <a:solidFill>
              <a:schemeClr val="accent2">
                <a:lumMod val="75000"/>
              </a:schemeClr>
            </a:solidFill>
            <a:ln>
              <a:noFill/>
            </a:ln>
          </p:spPr>
          <p:txBody>
            <a:bodyPr wrap="square" rtlCol="0" anchor="ctr" anchorCtr="0">
              <a:normAutofit fontScale="92500"/>
            </a:bodyPr>
            <a:lstStyle/>
            <a:p>
              <a:pPr algn="l"/>
              <a:r>
                <a:rPr lang="en-US" sz="1400" b="1" dirty="0">
                  <a:solidFill>
                    <a:schemeClr val="bg1">
                      <a:lumMod val="95000"/>
                    </a:schemeClr>
                  </a:solidFill>
                  <a:latin typeface="Century Gothic" panose="020B0502020202020204" pitchFamily="34" charset="0"/>
                  <a:cs typeface="Futura Medium" panose="020B0602020204020303" pitchFamily="34" charset="-79"/>
                </a:rPr>
                <a:t>Check for Understanding</a:t>
              </a:r>
            </a:p>
          </p:txBody>
        </p:sp>
      </p:grpSp>
      <p:grpSp>
        <p:nvGrpSpPr>
          <p:cNvPr id="8" name="Group 7">
            <a:extLst>
              <a:ext uri="{FF2B5EF4-FFF2-40B4-BE49-F238E27FC236}">
                <a16:creationId xmlns:a16="http://schemas.microsoft.com/office/drawing/2014/main" id="{DA52478C-048E-2E44-A6D8-337D8D920B55}"/>
              </a:ext>
            </a:extLst>
          </p:cNvPr>
          <p:cNvGrpSpPr/>
          <p:nvPr/>
        </p:nvGrpSpPr>
        <p:grpSpPr>
          <a:xfrm>
            <a:off x="9622776" y="1260349"/>
            <a:ext cx="2211388" cy="1605279"/>
            <a:chOff x="3657599" y="1716154"/>
            <a:chExt cx="2211388" cy="1842130"/>
          </a:xfrm>
        </p:grpSpPr>
        <p:sp>
          <p:nvSpPr>
            <p:cNvPr id="9" name="TextBox 8">
              <a:extLst>
                <a:ext uri="{FF2B5EF4-FFF2-40B4-BE49-F238E27FC236}">
                  <a16:creationId xmlns:a16="http://schemas.microsoft.com/office/drawing/2014/main" id="{987DC91B-5D9F-B041-BFA7-B27C94C4D2AD}"/>
                </a:ext>
              </a:extLst>
            </p:cNvPr>
            <p:cNvSpPr txBox="1"/>
            <p:nvPr/>
          </p:nvSpPr>
          <p:spPr>
            <a:xfrm>
              <a:off x="3657600" y="2074896"/>
              <a:ext cx="2203768" cy="1483388"/>
            </a:xfrm>
            <a:prstGeom prst="rect">
              <a:avLst/>
            </a:prstGeom>
            <a:solidFill>
              <a:schemeClr val="bg1"/>
            </a:solidFill>
            <a:ln>
              <a:solidFill>
                <a:srgbClr val="7030A0"/>
              </a:solidFill>
            </a:ln>
          </p:spPr>
          <p:txBody>
            <a:bodyPr wrap="square" rtlCol="0" anchor="t" anchorCtr="0">
              <a:spAutoFit/>
            </a:bodyPr>
            <a:lstStyle/>
            <a:p>
              <a:pPr algn="l"/>
              <a:r>
                <a:rPr lang="en-US" sz="1300" b="1" dirty="0">
                  <a:latin typeface="Century Gothic" panose="020B0502020202020204" pitchFamily="34" charset="0"/>
                  <a:cs typeface="Futura Medium" panose="020B0602020204020303" pitchFamily="34" charset="-79"/>
                </a:rPr>
                <a:t>This is a good box to remind yourself to do something. Such as get them to write their answer on their whiteboard. </a:t>
              </a:r>
            </a:p>
          </p:txBody>
        </p:sp>
        <p:sp>
          <p:nvSpPr>
            <p:cNvPr id="10" name="TextBox 9">
              <a:extLst>
                <a:ext uri="{FF2B5EF4-FFF2-40B4-BE49-F238E27FC236}">
                  <a16:creationId xmlns:a16="http://schemas.microsoft.com/office/drawing/2014/main" id="{4F5E06D1-BDE9-674D-BA22-4378644918E2}"/>
                </a:ext>
              </a:extLst>
            </p:cNvPr>
            <p:cNvSpPr txBox="1">
              <a:spLocks noChangeAspect="1"/>
            </p:cNvSpPr>
            <p:nvPr/>
          </p:nvSpPr>
          <p:spPr>
            <a:xfrm>
              <a:off x="3657599" y="1716154"/>
              <a:ext cx="2211388" cy="358742"/>
            </a:xfrm>
            <a:prstGeom prst="rect">
              <a:avLst/>
            </a:prstGeom>
            <a:solidFill>
              <a:srgbClr val="7030A0"/>
            </a:solidFill>
            <a:ln>
              <a:noFill/>
            </a:ln>
          </p:spPr>
          <p:txBody>
            <a:bodyPr wrap="square" rtlCol="0" anchor="ctr" anchorCtr="0">
              <a:normAutofit/>
            </a:bodyPr>
            <a:lstStyle/>
            <a:p>
              <a:pPr algn="l"/>
              <a:r>
                <a:rPr lang="en-US" sz="1300" b="1" dirty="0">
                  <a:solidFill>
                    <a:schemeClr val="bg1">
                      <a:lumMod val="95000"/>
                    </a:schemeClr>
                  </a:solidFill>
                  <a:latin typeface="Century Gothic" panose="020B0502020202020204" pitchFamily="34" charset="0"/>
                  <a:cs typeface="Futura Medium" panose="020B0602020204020303" pitchFamily="34" charset="-79"/>
                </a:rPr>
                <a:t>Teacher Cue</a:t>
              </a:r>
            </a:p>
          </p:txBody>
        </p:sp>
      </p:grpSp>
      <p:grpSp>
        <p:nvGrpSpPr>
          <p:cNvPr id="14" name="Group 13">
            <a:extLst>
              <a:ext uri="{FF2B5EF4-FFF2-40B4-BE49-F238E27FC236}">
                <a16:creationId xmlns:a16="http://schemas.microsoft.com/office/drawing/2014/main" id="{852C3F50-A345-2D40-9310-B4ACF1A9D621}"/>
              </a:ext>
            </a:extLst>
          </p:cNvPr>
          <p:cNvGrpSpPr/>
          <p:nvPr/>
        </p:nvGrpSpPr>
        <p:grpSpPr>
          <a:xfrm>
            <a:off x="9609524" y="3052757"/>
            <a:ext cx="2211388" cy="1605279"/>
            <a:chOff x="3657599" y="1716154"/>
            <a:chExt cx="2211388" cy="1842130"/>
          </a:xfrm>
        </p:grpSpPr>
        <p:sp>
          <p:nvSpPr>
            <p:cNvPr id="15" name="TextBox 14">
              <a:extLst>
                <a:ext uri="{FF2B5EF4-FFF2-40B4-BE49-F238E27FC236}">
                  <a16:creationId xmlns:a16="http://schemas.microsoft.com/office/drawing/2014/main" id="{1322E99D-7A1B-2740-A688-27EDA8D5E50F}"/>
                </a:ext>
              </a:extLst>
            </p:cNvPr>
            <p:cNvSpPr txBox="1"/>
            <p:nvPr/>
          </p:nvSpPr>
          <p:spPr>
            <a:xfrm>
              <a:off x="3657600" y="2074896"/>
              <a:ext cx="2203768" cy="1483388"/>
            </a:xfrm>
            <a:prstGeom prst="rect">
              <a:avLst/>
            </a:prstGeom>
            <a:solidFill>
              <a:schemeClr val="bg1"/>
            </a:solidFill>
            <a:ln>
              <a:solidFill>
                <a:srgbClr val="82202A"/>
              </a:solidFill>
            </a:ln>
          </p:spPr>
          <p:txBody>
            <a:bodyPr wrap="square" rtlCol="0" anchor="t" anchorCtr="0">
              <a:spAutoFit/>
            </a:bodyPr>
            <a:lstStyle/>
            <a:p>
              <a:pPr algn="l"/>
              <a:r>
                <a:rPr lang="en-US" sz="1300" b="1" dirty="0">
                  <a:latin typeface="Century Gothic" panose="020B0502020202020204" pitchFamily="34" charset="0"/>
                  <a:cs typeface="Futura Medium" panose="020B0602020204020303" pitchFamily="34" charset="-79"/>
                </a:rPr>
                <a:t>If you are doing multiple steps it’s a good idea to keep them displayed. You could do that here if you have no other space. </a:t>
              </a:r>
            </a:p>
          </p:txBody>
        </p:sp>
        <p:sp>
          <p:nvSpPr>
            <p:cNvPr id="16" name="TextBox 15">
              <a:extLst>
                <a:ext uri="{FF2B5EF4-FFF2-40B4-BE49-F238E27FC236}">
                  <a16:creationId xmlns:a16="http://schemas.microsoft.com/office/drawing/2014/main" id="{93E571DC-8A94-3541-8614-9E499C02CCFB}"/>
                </a:ext>
              </a:extLst>
            </p:cNvPr>
            <p:cNvSpPr txBox="1">
              <a:spLocks noChangeAspect="1"/>
            </p:cNvSpPr>
            <p:nvPr/>
          </p:nvSpPr>
          <p:spPr>
            <a:xfrm>
              <a:off x="3657599" y="1716154"/>
              <a:ext cx="2211388" cy="358742"/>
            </a:xfrm>
            <a:prstGeom prst="rect">
              <a:avLst/>
            </a:prstGeom>
            <a:solidFill>
              <a:srgbClr val="82202A"/>
            </a:solidFill>
            <a:ln>
              <a:noFill/>
            </a:ln>
          </p:spPr>
          <p:txBody>
            <a:bodyPr wrap="square" rtlCol="0" anchor="ctr" anchorCtr="0">
              <a:normAutofit/>
            </a:bodyPr>
            <a:lstStyle/>
            <a:p>
              <a:pPr algn="l"/>
              <a:r>
                <a:rPr lang="en-US" sz="1300" b="1" dirty="0">
                  <a:solidFill>
                    <a:schemeClr val="bg1">
                      <a:lumMod val="95000"/>
                    </a:schemeClr>
                  </a:solidFill>
                  <a:latin typeface="Century Gothic" panose="020B0502020202020204" pitchFamily="34" charset="0"/>
                  <a:cs typeface="Futura Medium" panose="020B0602020204020303" pitchFamily="34" charset="-79"/>
                </a:rPr>
                <a:t>Hints</a:t>
              </a:r>
            </a:p>
          </p:txBody>
        </p:sp>
      </p:grpSp>
      <p:grpSp>
        <p:nvGrpSpPr>
          <p:cNvPr id="17" name="Group 16">
            <a:extLst>
              <a:ext uri="{FF2B5EF4-FFF2-40B4-BE49-F238E27FC236}">
                <a16:creationId xmlns:a16="http://schemas.microsoft.com/office/drawing/2014/main" id="{1F96FA12-B05D-014C-A356-0C366E6BB521}"/>
              </a:ext>
            </a:extLst>
          </p:cNvPr>
          <p:cNvGrpSpPr/>
          <p:nvPr/>
        </p:nvGrpSpPr>
        <p:grpSpPr>
          <a:xfrm>
            <a:off x="9622776" y="4845165"/>
            <a:ext cx="2211388" cy="1005114"/>
            <a:chOff x="3657599" y="1716154"/>
            <a:chExt cx="2211388" cy="1153413"/>
          </a:xfrm>
        </p:grpSpPr>
        <p:sp>
          <p:nvSpPr>
            <p:cNvPr id="18" name="TextBox 17">
              <a:extLst>
                <a:ext uri="{FF2B5EF4-FFF2-40B4-BE49-F238E27FC236}">
                  <a16:creationId xmlns:a16="http://schemas.microsoft.com/office/drawing/2014/main" id="{B124B178-61D8-3746-9972-9483DAF46B2A}"/>
                </a:ext>
              </a:extLst>
            </p:cNvPr>
            <p:cNvSpPr txBox="1"/>
            <p:nvPr/>
          </p:nvSpPr>
          <p:spPr>
            <a:xfrm>
              <a:off x="3657600" y="2074896"/>
              <a:ext cx="2203768" cy="794671"/>
            </a:xfrm>
            <a:prstGeom prst="rect">
              <a:avLst/>
            </a:prstGeom>
            <a:solidFill>
              <a:schemeClr val="bg1"/>
            </a:solidFill>
            <a:ln>
              <a:solidFill>
                <a:srgbClr val="A14986"/>
              </a:solidFill>
            </a:ln>
          </p:spPr>
          <p:txBody>
            <a:bodyPr wrap="square" rtlCol="0" anchor="t" anchorCtr="0">
              <a:spAutoFit/>
            </a:bodyPr>
            <a:lstStyle/>
            <a:p>
              <a:pPr algn="l"/>
              <a:r>
                <a:rPr lang="en-US" sz="1300" b="1" dirty="0">
                  <a:latin typeface="Century Gothic" panose="020B0502020202020204" pitchFamily="34" charset="0"/>
                  <a:cs typeface="Futura Medium" panose="020B0602020204020303" pitchFamily="34" charset="-79"/>
                </a:rPr>
                <a:t>A hint to yourself to cover any difficult vocabulary.</a:t>
              </a:r>
            </a:p>
          </p:txBody>
        </p:sp>
        <p:sp>
          <p:nvSpPr>
            <p:cNvPr id="19" name="TextBox 18">
              <a:extLst>
                <a:ext uri="{FF2B5EF4-FFF2-40B4-BE49-F238E27FC236}">
                  <a16:creationId xmlns:a16="http://schemas.microsoft.com/office/drawing/2014/main" id="{B4D46A76-6392-5C43-948F-1FA377621E1A}"/>
                </a:ext>
              </a:extLst>
            </p:cNvPr>
            <p:cNvSpPr txBox="1">
              <a:spLocks noChangeAspect="1"/>
            </p:cNvSpPr>
            <p:nvPr/>
          </p:nvSpPr>
          <p:spPr>
            <a:xfrm>
              <a:off x="3657599" y="1716154"/>
              <a:ext cx="2211388" cy="358742"/>
            </a:xfrm>
            <a:prstGeom prst="rect">
              <a:avLst/>
            </a:prstGeom>
            <a:solidFill>
              <a:srgbClr val="A14986"/>
            </a:solidFill>
            <a:ln>
              <a:noFill/>
            </a:ln>
          </p:spPr>
          <p:txBody>
            <a:bodyPr wrap="square" rtlCol="0" anchor="ctr" anchorCtr="0">
              <a:normAutofit/>
            </a:bodyPr>
            <a:lstStyle/>
            <a:p>
              <a:pPr algn="l"/>
              <a:r>
                <a:rPr lang="en-US" sz="1300" b="1" dirty="0">
                  <a:solidFill>
                    <a:schemeClr val="bg1">
                      <a:lumMod val="95000"/>
                    </a:schemeClr>
                  </a:solidFill>
                  <a:latin typeface="Century Gothic" panose="020B0502020202020204" pitchFamily="34" charset="0"/>
                  <a:cs typeface="Futura Medium" panose="020B0602020204020303" pitchFamily="34" charset="-79"/>
                </a:rPr>
                <a:t>Vocabulary</a:t>
              </a:r>
            </a:p>
          </p:txBody>
        </p:sp>
      </p:grpSp>
      <p:sp>
        <p:nvSpPr>
          <p:cNvPr id="22" name="Right Arrow 21">
            <a:extLst>
              <a:ext uri="{FF2B5EF4-FFF2-40B4-BE49-F238E27FC236}">
                <a16:creationId xmlns:a16="http://schemas.microsoft.com/office/drawing/2014/main" id="{E460DAF7-F821-B34E-96AA-1DEC68D67873}"/>
              </a:ext>
            </a:extLst>
          </p:cNvPr>
          <p:cNvSpPr/>
          <p:nvPr/>
        </p:nvSpPr>
        <p:spPr>
          <a:xfrm>
            <a:off x="5287618" y="2400242"/>
            <a:ext cx="3339548" cy="675861"/>
          </a:xfrm>
          <a:prstGeom prst="rightArrow">
            <a:avLst>
              <a:gd name="adj1" fmla="val 26471"/>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6821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16566FC-2390-A241-B7BE-723A352211F4}"/>
              </a:ext>
            </a:extLst>
          </p:cNvPr>
          <p:cNvSpPr>
            <a:spLocks noGrp="1"/>
          </p:cNvSpPr>
          <p:nvPr>
            <p:ph type="body" sz="quarter" idx="10"/>
          </p:nvPr>
        </p:nvSpPr>
        <p:spPr/>
        <p:txBody>
          <a:bodyPr/>
          <a:lstStyle/>
          <a:p>
            <a:r>
              <a:rPr lang="en-AU" dirty="0"/>
              <a:t>Dendrites</a:t>
            </a:r>
            <a:endParaRPr lang="en-US" dirty="0"/>
          </a:p>
        </p:txBody>
      </p:sp>
      <p:sp>
        <p:nvSpPr>
          <p:cNvPr id="3" name="Text Placeholder 2">
            <a:extLst>
              <a:ext uri="{FF2B5EF4-FFF2-40B4-BE49-F238E27FC236}">
                <a16:creationId xmlns:a16="http://schemas.microsoft.com/office/drawing/2014/main" id="{69254299-178A-CC49-ACA2-68DDCF854B00}"/>
              </a:ext>
            </a:extLst>
          </p:cNvPr>
          <p:cNvSpPr>
            <a:spLocks noGrp="1"/>
          </p:cNvSpPr>
          <p:nvPr>
            <p:ph type="body" sz="quarter" idx="11"/>
          </p:nvPr>
        </p:nvSpPr>
        <p:spPr/>
        <p:txBody>
          <a:bodyPr/>
          <a:lstStyle/>
          <a:p>
            <a:r>
              <a:rPr lang="en-AU" dirty="0"/>
              <a:t>Dendrites are nerve endings that branch out of the cell body </a:t>
            </a:r>
          </a:p>
        </p:txBody>
      </p:sp>
    </p:spTree>
    <p:extLst>
      <p:ext uri="{BB962C8B-B14F-4D97-AF65-F5344CB8AC3E}">
        <p14:creationId xmlns:p14="http://schemas.microsoft.com/office/powerpoint/2010/main" val="1724046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DC3F16B-BBE3-994F-B0C9-6E0587D12166}"/>
              </a:ext>
            </a:extLst>
          </p:cNvPr>
          <p:cNvSpPr>
            <a:spLocks noGrp="1"/>
          </p:cNvSpPr>
          <p:nvPr>
            <p:ph type="body" sz="quarter" idx="10"/>
          </p:nvPr>
        </p:nvSpPr>
        <p:spPr/>
        <p:txBody>
          <a:bodyPr/>
          <a:lstStyle/>
          <a:p>
            <a:r>
              <a:rPr lang="en-AU" dirty="0"/>
              <a:t>Synapse. </a:t>
            </a:r>
          </a:p>
        </p:txBody>
      </p:sp>
      <p:sp>
        <p:nvSpPr>
          <p:cNvPr id="3" name="Text Placeholder 2">
            <a:extLst>
              <a:ext uri="{FF2B5EF4-FFF2-40B4-BE49-F238E27FC236}">
                <a16:creationId xmlns:a16="http://schemas.microsoft.com/office/drawing/2014/main" id="{DDFE5C39-A618-F44D-8AC9-88ED95E5B18A}"/>
              </a:ext>
            </a:extLst>
          </p:cNvPr>
          <p:cNvSpPr>
            <a:spLocks noGrp="1"/>
          </p:cNvSpPr>
          <p:nvPr>
            <p:ph type="body" sz="quarter" idx="11"/>
          </p:nvPr>
        </p:nvSpPr>
        <p:spPr/>
        <p:txBody>
          <a:bodyPr/>
          <a:lstStyle/>
          <a:p>
            <a:r>
              <a:rPr lang="en-AU" dirty="0"/>
              <a:t>A tiny gap between two nerve cells, where impulses are passed.</a:t>
            </a:r>
            <a:endParaRPr lang="en-US" b="0" dirty="0"/>
          </a:p>
        </p:txBody>
      </p:sp>
    </p:spTree>
    <p:extLst>
      <p:ext uri="{BB962C8B-B14F-4D97-AF65-F5344CB8AC3E}">
        <p14:creationId xmlns:p14="http://schemas.microsoft.com/office/powerpoint/2010/main" val="3049221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C713E3-B4A2-C244-945F-D895D7C7D3A8}"/>
              </a:ext>
            </a:extLst>
          </p:cNvPr>
          <p:cNvSpPr>
            <a:spLocks noGrp="1"/>
          </p:cNvSpPr>
          <p:nvPr>
            <p:ph type="body" sz="quarter" idx="10"/>
          </p:nvPr>
        </p:nvSpPr>
        <p:spPr/>
        <p:txBody>
          <a:bodyPr/>
          <a:lstStyle/>
          <a:p>
            <a:r>
              <a:rPr lang="en-US" dirty="0"/>
              <a:t>Biomass</a:t>
            </a:r>
          </a:p>
        </p:txBody>
      </p:sp>
      <p:sp>
        <p:nvSpPr>
          <p:cNvPr id="6" name="Text Placeholder 5">
            <a:extLst>
              <a:ext uri="{FF2B5EF4-FFF2-40B4-BE49-F238E27FC236}">
                <a16:creationId xmlns:a16="http://schemas.microsoft.com/office/drawing/2014/main" id="{8A9C1FC3-D0CD-9F4B-96C9-4BCB34C28246}"/>
              </a:ext>
            </a:extLst>
          </p:cNvPr>
          <p:cNvSpPr>
            <a:spLocks noGrp="1"/>
          </p:cNvSpPr>
          <p:nvPr>
            <p:ph type="body" sz="quarter" idx="11"/>
          </p:nvPr>
        </p:nvSpPr>
        <p:spPr/>
        <p:txBody>
          <a:bodyPr/>
          <a:lstStyle/>
          <a:p>
            <a:r>
              <a:rPr lang="en-US" sz="5400" dirty="0"/>
              <a:t>Made out of living things, turned into pellets, that are then burned. The heat produces electricity.</a:t>
            </a:r>
          </a:p>
          <a:p>
            <a:r>
              <a:rPr lang="en-US" sz="5400" b="0" dirty="0"/>
              <a:t>But it can cause lots of trees to be chopped down!</a:t>
            </a:r>
          </a:p>
        </p:txBody>
      </p:sp>
    </p:spTree>
    <p:extLst>
      <p:ext uri="{BB962C8B-B14F-4D97-AF65-F5344CB8AC3E}">
        <p14:creationId xmlns:p14="http://schemas.microsoft.com/office/powerpoint/2010/main" val="28030735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7B670E-D805-BB40-A4CE-461FDFF33ACA}"/>
              </a:ext>
            </a:extLst>
          </p:cNvPr>
          <p:cNvSpPr>
            <a:spLocks noGrp="1"/>
          </p:cNvSpPr>
          <p:nvPr>
            <p:ph type="body" sz="quarter" idx="14"/>
          </p:nvPr>
        </p:nvSpPr>
        <p:spPr/>
        <p:txBody>
          <a:bodyPr/>
          <a:lstStyle/>
          <a:p>
            <a:endParaRPr lang="en-US"/>
          </a:p>
        </p:txBody>
      </p:sp>
      <p:sp>
        <p:nvSpPr>
          <p:cNvPr id="3" name="Text Placeholder 2">
            <a:extLst>
              <a:ext uri="{FF2B5EF4-FFF2-40B4-BE49-F238E27FC236}">
                <a16:creationId xmlns:a16="http://schemas.microsoft.com/office/drawing/2014/main" id="{FB42E33B-30E6-284D-A0D5-27753A5EBC09}"/>
              </a:ext>
            </a:extLst>
          </p:cNvPr>
          <p:cNvSpPr>
            <a:spLocks noGrp="1"/>
          </p:cNvSpPr>
          <p:nvPr>
            <p:ph type="body" sz="quarter" idx="15"/>
          </p:nvPr>
        </p:nvSpPr>
        <p:spPr>
          <a:xfrm>
            <a:off x="390524" y="965946"/>
            <a:ext cx="10912476" cy="5396754"/>
          </a:xfrm>
        </p:spPr>
        <p:txBody>
          <a:bodyPr/>
          <a:lstStyle/>
          <a:p>
            <a:r>
              <a:rPr lang="en-US" sz="4000" dirty="0"/>
              <a:t>Yesterday we learnt that receptors in our bodies respond to stimuli.  </a:t>
            </a:r>
          </a:p>
          <a:p>
            <a:endParaRPr lang="en-US" sz="4000" dirty="0"/>
          </a:p>
          <a:p>
            <a:r>
              <a:rPr lang="en-US" sz="4000" dirty="0"/>
              <a:t>Where are the receptors located?</a:t>
            </a:r>
          </a:p>
          <a:p>
            <a:endParaRPr lang="en-US" sz="4000" dirty="0"/>
          </a:p>
          <a:p>
            <a:r>
              <a:rPr lang="en-US" sz="4000" dirty="0"/>
              <a:t>Today we are going to find out how those receptors cells function.</a:t>
            </a:r>
          </a:p>
        </p:txBody>
      </p:sp>
    </p:spTree>
    <p:extLst>
      <p:ext uri="{BB962C8B-B14F-4D97-AF65-F5344CB8AC3E}">
        <p14:creationId xmlns:p14="http://schemas.microsoft.com/office/powerpoint/2010/main" val="10702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DE8D6B9-800A-4B4F-9192-C85829C39BFE}"/>
              </a:ext>
            </a:extLst>
          </p:cNvPr>
          <p:cNvSpPr>
            <a:spLocks noGrp="1"/>
          </p:cNvSpPr>
          <p:nvPr>
            <p:ph type="body" sz="quarter" idx="14"/>
          </p:nvPr>
        </p:nvSpPr>
        <p:spPr/>
        <p:txBody>
          <a:bodyPr/>
          <a:lstStyle/>
          <a:p>
            <a:r>
              <a:rPr lang="en-US" dirty="0"/>
              <a:t>How neurons work</a:t>
            </a:r>
          </a:p>
        </p:txBody>
      </p:sp>
      <p:sp>
        <p:nvSpPr>
          <p:cNvPr id="3" name="Text Placeholder 2">
            <a:extLst>
              <a:ext uri="{FF2B5EF4-FFF2-40B4-BE49-F238E27FC236}">
                <a16:creationId xmlns:a16="http://schemas.microsoft.com/office/drawing/2014/main" id="{2A533BDB-F538-B944-BA34-631CD10065F3}"/>
              </a:ext>
            </a:extLst>
          </p:cNvPr>
          <p:cNvSpPr>
            <a:spLocks noGrp="1"/>
          </p:cNvSpPr>
          <p:nvPr>
            <p:ph type="body" sz="quarter" idx="15"/>
          </p:nvPr>
        </p:nvSpPr>
        <p:spPr>
          <a:xfrm>
            <a:off x="397668" y="965946"/>
            <a:ext cx="11337132" cy="1885950"/>
          </a:xfrm>
        </p:spPr>
        <p:txBody>
          <a:bodyPr/>
          <a:lstStyle/>
          <a:p>
            <a:r>
              <a:rPr lang="en-AU" sz="6000" dirty="0"/>
              <a:t>Nerve cells are called neurons </a:t>
            </a:r>
          </a:p>
          <a:p>
            <a:endParaRPr lang="en-US" dirty="0"/>
          </a:p>
        </p:txBody>
      </p:sp>
      <p:sp>
        <p:nvSpPr>
          <p:cNvPr id="4" name="TextBox 3">
            <a:extLst>
              <a:ext uri="{FF2B5EF4-FFF2-40B4-BE49-F238E27FC236}">
                <a16:creationId xmlns:a16="http://schemas.microsoft.com/office/drawing/2014/main" id="{6C3E162A-8E78-4040-AC84-E15908A43116}"/>
              </a:ext>
            </a:extLst>
          </p:cNvPr>
          <p:cNvSpPr txBox="1"/>
          <p:nvPr/>
        </p:nvSpPr>
        <p:spPr>
          <a:xfrm>
            <a:off x="586580" y="2851896"/>
            <a:ext cx="10919619" cy="3429000"/>
          </a:xfrm>
          <a:prstGeom prst="rect">
            <a:avLst/>
          </a:prstGeom>
          <a:noFill/>
          <a:ln>
            <a:noFill/>
          </a:ln>
        </p:spPr>
        <p:txBody>
          <a:bodyPr wrap="square" rtlCol="0" anchor="t" anchorCtr="0">
            <a:noAutofit/>
          </a:bodyPr>
          <a:lstStyle/>
          <a:p>
            <a:pPr marL="457200" indent="-457200">
              <a:buFont typeface="Arial" panose="020B0604020202020204" pitchFamily="34" charset="0"/>
              <a:buChar char="•"/>
            </a:pPr>
            <a:r>
              <a:rPr lang="en-AU" sz="3200" dirty="0"/>
              <a:t>Neurons are cells in our body that enable us to pass messages quickly. </a:t>
            </a:r>
          </a:p>
          <a:p>
            <a:pPr marL="457200" indent="-457200">
              <a:buFont typeface="Arial" panose="020B0604020202020204" pitchFamily="34" charset="0"/>
              <a:buChar char="•"/>
            </a:pPr>
            <a:r>
              <a:rPr lang="en-AU" sz="3200" dirty="0"/>
              <a:t>Scientists believe that we may have up to 100 billion neurons in our bodies, connected in paths called nerves. </a:t>
            </a:r>
          </a:p>
          <a:p>
            <a:endParaRPr lang="en-AU" sz="3200" dirty="0"/>
          </a:p>
        </p:txBody>
      </p:sp>
    </p:spTree>
    <p:extLst>
      <p:ext uri="{BB962C8B-B14F-4D97-AF65-F5344CB8AC3E}">
        <p14:creationId xmlns:p14="http://schemas.microsoft.com/office/powerpoint/2010/main" val="2515624040"/>
      </p:ext>
    </p:extLst>
  </p:cSld>
  <p:clrMapOvr>
    <a:masterClrMapping/>
  </p:clrMapOvr>
</p:sld>
</file>

<file path=ppt/theme/theme1.xml><?xml version="1.0" encoding="utf-8"?>
<a:theme xmlns:a="http://schemas.openxmlformats.org/drawingml/2006/main" name="Daily Review">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I SRC Teaching Template June %5bAutosaved%5d (1)" id="{F2B768F4-8823-8C46-948B-44F97736048B}" vid="{68C2BA61-9437-3B46-8B43-27AC8684961D}"/>
    </a:ext>
  </a:extLst>
</a:theme>
</file>

<file path=ppt/theme/theme2.xml><?xml version="1.0" encoding="utf-8"?>
<a:theme xmlns:a="http://schemas.openxmlformats.org/drawingml/2006/main" name="Explicit Instruct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square" rtlCol="0" anchor="t" anchorCtr="0">
        <a:normAutofit fontScale="92500"/>
      </a:bodyPr>
      <a:lstStyle>
        <a:defPPr algn="l">
          <a:defRPr sz="5400" b="1" dirty="0" smtClean="0">
            <a:latin typeface="Century Gothic" panose="020B0502020202020204" pitchFamily="34" charset="0"/>
            <a:cs typeface="Futura Medium" panose="020B0602020204020303" pitchFamily="34" charset="-79"/>
          </a:defRPr>
        </a:defPPr>
      </a:lstStyle>
    </a:txDef>
  </a:objectDefaults>
  <a:extraClrSchemeLst/>
  <a:extLst>
    <a:ext uri="{05A4C25C-085E-4340-85A3-A5531E510DB2}">
      <thm15:themeFamily xmlns:thm15="http://schemas.microsoft.com/office/thememl/2012/main" name="EI SRC Teaching Template June %5bAutosaved%5d (1)" id="{F2B768F4-8823-8C46-948B-44F97736048B}" vid="{4FC03A88-6ACB-BA4B-ACB4-CEDC91894D7D}"/>
    </a:ext>
  </a:extLst>
</a:theme>
</file>

<file path=ppt/theme/theme3.xml><?xml version="1.0" encoding="utf-8"?>
<a:theme xmlns:a="http://schemas.openxmlformats.org/drawingml/2006/main" name="Vocabulary &amp; Spelling">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I SRC Teaching Template June %5bAutosaved%5d (1)" id="{F2B768F4-8823-8C46-948B-44F97736048B}" vid="{C1F3DFEF-38E7-4B4E-A174-294E9BA4DC35}"/>
    </a:ext>
  </a:extLst>
</a:theme>
</file>

<file path=ppt/theme/theme4.xml><?xml version="1.0" encoding="utf-8"?>
<a:theme xmlns:a="http://schemas.openxmlformats.org/drawingml/2006/main" name="Reading Comprehens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square" rtlCol="0" anchor="t" anchorCtr="0">
        <a:normAutofit fontScale="92500"/>
      </a:bodyPr>
      <a:lstStyle>
        <a:defPPr algn="l">
          <a:defRPr sz="5400" b="1" dirty="0" smtClean="0">
            <a:latin typeface="Century Gothic" panose="020B0502020202020204" pitchFamily="34" charset="0"/>
            <a:cs typeface="Futura Medium" panose="020B0602020204020303" pitchFamily="34" charset="-79"/>
          </a:defRPr>
        </a:defPPr>
      </a:lstStyle>
    </a:txDef>
  </a:objectDefaults>
  <a:extraClrSchemeLst/>
  <a:extLst>
    <a:ext uri="{05A4C25C-085E-4340-85A3-A5531E510DB2}">
      <thm15:themeFamily xmlns:thm15="http://schemas.microsoft.com/office/thememl/2012/main" name="EI SRC Teaching Template June %5bAutosaved%5d (1)" id="{F2B768F4-8823-8C46-948B-44F97736048B}" vid="{C45178A0-EA70-3842-885B-E14CE6ED8CF1}"/>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6" ma:contentTypeDescription="Create a new document." ma:contentTypeScope="" ma:versionID="02697e3214b2f55142a2e7b89ba6de54">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67be6965022b95aa9d7585358a9bb7fc"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MediaLengthInSeconds xmlns="8f659357-f805-491c-ad0b-5621b2de6466" xsi:nil="true"/>
    <SharedWithUsers xmlns="d5c732d2-f217-444a-91d8-37c5714ca695">
      <UserInfo>
        <DisplayName>ADAMS Geraldine [Southern River College]</DisplayName>
        <AccountId>56</AccountId>
        <AccountType/>
      </UserInfo>
    </SharedWithUsers>
  </documentManagement>
</p:properties>
</file>

<file path=customXml/itemProps1.xml><?xml version="1.0" encoding="utf-8"?>
<ds:datastoreItem xmlns:ds="http://schemas.openxmlformats.org/officeDocument/2006/customXml" ds:itemID="{626AD756-8415-459C-97C1-18A7331AA951}"/>
</file>

<file path=customXml/itemProps2.xml><?xml version="1.0" encoding="utf-8"?>
<ds:datastoreItem xmlns:ds="http://schemas.openxmlformats.org/officeDocument/2006/customXml" ds:itemID="{4365D452-2062-45F5-8F8B-629B486D288C}"/>
</file>

<file path=customXml/itemProps3.xml><?xml version="1.0" encoding="utf-8"?>
<ds:datastoreItem xmlns:ds="http://schemas.openxmlformats.org/officeDocument/2006/customXml" ds:itemID="{154D09C1-FE64-467F-9D99-5EC73946B357}"/>
</file>

<file path=docProps/app.xml><?xml version="1.0" encoding="utf-8"?>
<Properties xmlns="http://schemas.openxmlformats.org/officeDocument/2006/extended-properties" xmlns:vt="http://schemas.openxmlformats.org/officeDocument/2006/docPropsVTypes">
  <Template>Daily Review</Template>
  <TotalTime>1668</TotalTime>
  <Words>1390</Words>
  <Application>Microsoft Macintosh PowerPoint</Application>
  <PresentationFormat>Widescreen</PresentationFormat>
  <Paragraphs>171</Paragraphs>
  <Slides>41</Slides>
  <Notes>1</Notes>
  <HiddenSlides>2</HiddenSlides>
  <MMClips>1</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41</vt:i4>
      </vt:variant>
    </vt:vector>
  </HeadingPairs>
  <TitlesOfParts>
    <vt:vector size="53" baseType="lpstr">
      <vt:lpstr>Arial</vt:lpstr>
      <vt:lpstr>Calibri</vt:lpstr>
      <vt:lpstr>Century Gothic</vt:lpstr>
      <vt:lpstr>Comic Sans MS</vt:lpstr>
      <vt:lpstr>Futura Medium</vt:lpstr>
      <vt:lpstr>Symbol</vt:lpstr>
      <vt:lpstr>Times New Roman</vt:lpstr>
      <vt:lpstr>Utopia-Regular</vt:lpstr>
      <vt:lpstr>Daily Review</vt:lpstr>
      <vt:lpstr>Explicit Instruction</vt:lpstr>
      <vt:lpstr>Vocabulary &amp; Spelling</vt:lpstr>
      <vt:lpstr>Reading Comprehension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Isobel Hall</dc:creator>
  <cp:lastModifiedBy>sandra.burns@bigpond.com</cp:lastModifiedBy>
  <cp:revision>30</cp:revision>
  <cp:lastPrinted>2018-05-27T06:54:10Z</cp:lastPrinted>
  <dcterms:created xsi:type="dcterms:W3CDTF">2018-10-15T02:12:46Z</dcterms:created>
  <dcterms:modified xsi:type="dcterms:W3CDTF">2019-06-25T09:55:54Z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Order">
    <vt:lpwstr>71700.0000000000</vt:lpwstr>
  </property>
  <property fmtid="{D5CDD505-2E9C-101B-9397-08002B2CF9AE}" pid="4" name="xd_ProgID">
    <vt:lpwstr/>
  </property>
  <property fmtid="{D5CDD505-2E9C-101B-9397-08002B2CF9AE}" pid="5" name="_SourceUrl">
    <vt:lpwstr/>
  </property>
  <property fmtid="{D5CDD505-2E9C-101B-9397-08002B2CF9AE}" pid="6" name="_SharedFileIndex">
    <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TriggerFlowInfo">
    <vt:lpwstr/>
  </property>
  <property fmtid="{D5CDD505-2E9C-101B-9397-08002B2CF9AE}" pid="11" name="xd_Signature">
    <vt:lpwstr/>
  </property>
</Properties>
</file>

<file path=docProps/thumbnail.jpeg>
</file>